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5444" r:id="rId5"/>
  </p:sldMasterIdLst>
  <p:notesMasterIdLst>
    <p:notesMasterId r:id="rId14"/>
  </p:notesMasterIdLst>
  <p:sldIdLst>
    <p:sldId id="260" r:id="rId6"/>
    <p:sldId id="258" r:id="rId7"/>
    <p:sldId id="261" r:id="rId8"/>
    <p:sldId id="263" r:id="rId9"/>
    <p:sldId id="262" r:id="rId10"/>
    <p:sldId id="264" r:id="rId11"/>
    <p:sldId id="265" r:id="rId12"/>
    <p:sldId id="266" r:id="rId13"/>
  </p:sldIdLst>
  <p:sldSz cx="9144000" cy="6858000" type="screen4x3"/>
  <p:notesSz cx="6797675" cy="987425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C00"/>
    <a:srgbClr val="99FF66"/>
    <a:srgbClr val="99FF99"/>
    <a:srgbClr val="CCFFCC"/>
    <a:srgbClr val="CC99FF"/>
    <a:srgbClr val="FF66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43" autoAdjust="0"/>
    <p:restoredTop sz="86834" autoAdjust="0"/>
  </p:normalViewPr>
  <p:slideViewPr>
    <p:cSldViewPr>
      <p:cViewPr varScale="1">
        <p:scale>
          <a:sx n="82" d="100"/>
          <a:sy n="82" d="100"/>
        </p:scale>
        <p:origin x="150" y="31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1.xml"/><Relationship Id="rId15" Type="http://schemas.openxmlformats.org/officeDocument/2006/relationships/presProps" Target="presProps.xml"/><Relationship Id="rId10" Type="http://schemas.openxmlformats.org/officeDocument/2006/relationships/slide" Target="slides/slide5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notesMaster" Target="notesMasters/notesMaster1.xml"/></Relationships>
</file>

<file path=ppt/diagrams/_rels/data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sv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5.svg"/><Relationship Id="rId1" Type="http://schemas.openxmlformats.org/officeDocument/2006/relationships/image" Target="../media/image4.png"/><Relationship Id="rId6" Type="http://schemas.openxmlformats.org/officeDocument/2006/relationships/image" Target="../media/image9.svg"/><Relationship Id="rId5" Type="http://schemas.openxmlformats.org/officeDocument/2006/relationships/image" Target="../media/image8.png"/><Relationship Id="rId4" Type="http://schemas.openxmlformats.org/officeDocument/2006/relationships/image" Target="../media/image7.svg"/></Relationships>
</file>

<file path=ppt/diagrams/_rels/drawing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sv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5.svg"/><Relationship Id="rId1" Type="http://schemas.openxmlformats.org/officeDocument/2006/relationships/image" Target="../media/image4.png"/><Relationship Id="rId6" Type="http://schemas.openxmlformats.org/officeDocument/2006/relationships/image" Target="../media/image9.svg"/><Relationship Id="rId5" Type="http://schemas.openxmlformats.org/officeDocument/2006/relationships/image" Target="../media/image8.png"/><Relationship Id="rId4" Type="http://schemas.openxmlformats.org/officeDocument/2006/relationships/image" Target="../media/image7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18/5/colors/Iconchunking_neutralbg_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bg1">
        <a:lumMod val="95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6AD6FE6-CEE0-490E-A8A8-DAC0E99A9BAA}" type="doc">
      <dgm:prSet loTypeId="urn:microsoft.com/office/officeart/2018/2/layout/IconCircleList" loCatId="icon" qsTypeId="urn:microsoft.com/office/officeart/2005/8/quickstyle/simple1" qsCatId="simple" csTypeId="urn:microsoft.com/office/officeart/2018/5/colors/Iconchunking_neutralbg_accent1_2" csCatId="accent1" phldr="1"/>
      <dgm:spPr/>
      <dgm:t>
        <a:bodyPr/>
        <a:lstStyle/>
        <a:p>
          <a:endParaRPr lang="en-US"/>
        </a:p>
      </dgm:t>
    </dgm:pt>
    <dgm:pt modelId="{562F5693-90E8-4BE8-B86D-28A1E00F6DB6}">
      <dgm:prSet/>
      <dgm:spPr/>
      <dgm:t>
        <a:bodyPr/>
        <a:lstStyle/>
        <a:p>
          <a:pPr>
            <a:lnSpc>
              <a:spcPct val="100000"/>
            </a:lnSpc>
          </a:pPr>
          <a:r>
            <a:rPr lang="en-GB" dirty="0"/>
            <a:t>Two Band 7 Nurses, Sharon Stephens, Moya Forsythe</a:t>
          </a:r>
          <a:endParaRPr lang="en-US" dirty="0"/>
        </a:p>
      </dgm:t>
    </dgm:pt>
    <dgm:pt modelId="{62A3B4EB-0797-44C8-A6C1-D9FA5B4C4524}" type="parTrans" cxnId="{A82A7747-B5D9-42C1-9C02-904071B11CBB}">
      <dgm:prSet/>
      <dgm:spPr/>
      <dgm:t>
        <a:bodyPr/>
        <a:lstStyle/>
        <a:p>
          <a:endParaRPr lang="en-US"/>
        </a:p>
      </dgm:t>
    </dgm:pt>
    <dgm:pt modelId="{CFE49726-8984-4AC9-91D5-3FDF35A1059F}" type="sibTrans" cxnId="{A82A7747-B5D9-42C1-9C02-904071B11CBB}">
      <dgm:prSet/>
      <dgm:spPr/>
      <dgm:t>
        <a:bodyPr/>
        <a:lstStyle/>
        <a:p>
          <a:pPr>
            <a:lnSpc>
              <a:spcPct val="100000"/>
            </a:lnSpc>
          </a:pPr>
          <a:endParaRPr lang="en-US"/>
        </a:p>
      </dgm:t>
    </dgm:pt>
    <dgm:pt modelId="{8B8B379F-DBEC-4033-A6A8-C931F8572932}">
      <dgm:prSet/>
      <dgm:spPr/>
      <dgm:t>
        <a:bodyPr/>
        <a:lstStyle/>
        <a:p>
          <a:pPr>
            <a:lnSpc>
              <a:spcPct val="100000"/>
            </a:lnSpc>
          </a:pPr>
          <a:r>
            <a:rPr lang="en-GB"/>
            <a:t>Funded by RSI, PHE</a:t>
          </a:r>
          <a:endParaRPr lang="en-US"/>
        </a:p>
      </dgm:t>
    </dgm:pt>
    <dgm:pt modelId="{7633900F-9801-46CA-95F0-CE3B6DBF37BA}" type="parTrans" cxnId="{D5302E74-061D-42AF-A5FC-7438A68C40C5}">
      <dgm:prSet/>
      <dgm:spPr/>
      <dgm:t>
        <a:bodyPr/>
        <a:lstStyle/>
        <a:p>
          <a:endParaRPr lang="en-US"/>
        </a:p>
      </dgm:t>
    </dgm:pt>
    <dgm:pt modelId="{6874797C-F4B7-4191-B7D3-C9A519C0E19D}" type="sibTrans" cxnId="{D5302E74-061D-42AF-A5FC-7438A68C40C5}">
      <dgm:prSet/>
      <dgm:spPr/>
      <dgm:t>
        <a:bodyPr/>
        <a:lstStyle/>
        <a:p>
          <a:pPr>
            <a:lnSpc>
              <a:spcPct val="100000"/>
            </a:lnSpc>
          </a:pPr>
          <a:endParaRPr lang="en-US"/>
        </a:p>
      </dgm:t>
    </dgm:pt>
    <dgm:pt modelId="{6E517CC6-CC45-4DCC-BFF7-9ED35F8B8E4D}">
      <dgm:prSet/>
      <dgm:spPr/>
      <dgm:t>
        <a:bodyPr/>
        <a:lstStyle/>
        <a:p>
          <a:pPr>
            <a:lnSpc>
              <a:spcPct val="100000"/>
            </a:lnSpc>
          </a:pPr>
          <a:r>
            <a:rPr lang="en-GB"/>
            <a:t>Work with Rough Sleeprs, Temporary Accommodation, Hostel, Housed ( experiencing SMD)</a:t>
          </a:r>
          <a:endParaRPr lang="en-US"/>
        </a:p>
      </dgm:t>
    </dgm:pt>
    <dgm:pt modelId="{2318D30A-12D7-4DCB-8F5C-2FF064B9AEC3}" type="parTrans" cxnId="{49C09BCF-E85B-4553-86D6-E304A53AE820}">
      <dgm:prSet/>
      <dgm:spPr/>
      <dgm:t>
        <a:bodyPr/>
        <a:lstStyle/>
        <a:p>
          <a:endParaRPr lang="en-US"/>
        </a:p>
      </dgm:t>
    </dgm:pt>
    <dgm:pt modelId="{6BC015E9-7779-462D-8CDC-250FD9F98807}" type="sibTrans" cxnId="{49C09BCF-E85B-4553-86D6-E304A53AE820}">
      <dgm:prSet/>
      <dgm:spPr/>
      <dgm:t>
        <a:bodyPr/>
        <a:lstStyle/>
        <a:p>
          <a:pPr>
            <a:lnSpc>
              <a:spcPct val="100000"/>
            </a:lnSpc>
          </a:pPr>
          <a:endParaRPr lang="en-US"/>
        </a:p>
      </dgm:t>
    </dgm:pt>
    <dgm:pt modelId="{F9F1FA7D-302D-4DF9-9076-BD5C93D9B820}">
      <dgm:prSet/>
      <dgm:spPr/>
      <dgm:t>
        <a:bodyPr/>
        <a:lstStyle/>
        <a:p>
          <a:pPr>
            <a:lnSpc>
              <a:spcPct val="100000"/>
            </a:lnSpc>
          </a:pPr>
          <a:r>
            <a:rPr lang="en-GB"/>
            <a:t>2 Years project- March 2025</a:t>
          </a:r>
          <a:endParaRPr lang="en-US"/>
        </a:p>
      </dgm:t>
    </dgm:pt>
    <dgm:pt modelId="{5E5488DF-6D4D-4151-8089-3011BAE74CB3}" type="parTrans" cxnId="{448734C0-21BB-45EA-9D51-2DDC6ECB9A00}">
      <dgm:prSet/>
      <dgm:spPr/>
      <dgm:t>
        <a:bodyPr/>
        <a:lstStyle/>
        <a:p>
          <a:endParaRPr lang="en-US"/>
        </a:p>
      </dgm:t>
    </dgm:pt>
    <dgm:pt modelId="{7C8AAD40-A23D-47BC-B006-0147DB1DED08}" type="sibTrans" cxnId="{448734C0-21BB-45EA-9D51-2DDC6ECB9A00}">
      <dgm:prSet/>
      <dgm:spPr/>
      <dgm:t>
        <a:bodyPr/>
        <a:lstStyle/>
        <a:p>
          <a:endParaRPr lang="en-US"/>
        </a:p>
      </dgm:t>
    </dgm:pt>
    <dgm:pt modelId="{F45D4A5B-640F-46ED-826F-C99CC6BBF916}" type="pres">
      <dgm:prSet presAssocID="{E6AD6FE6-CEE0-490E-A8A8-DAC0E99A9BAA}" presName="root" presStyleCnt="0">
        <dgm:presLayoutVars>
          <dgm:dir/>
          <dgm:resizeHandles val="exact"/>
        </dgm:presLayoutVars>
      </dgm:prSet>
      <dgm:spPr/>
    </dgm:pt>
    <dgm:pt modelId="{4402A273-6DB2-4E22-8D29-D7ABB32B40EA}" type="pres">
      <dgm:prSet presAssocID="{E6AD6FE6-CEE0-490E-A8A8-DAC0E99A9BAA}" presName="container" presStyleCnt="0">
        <dgm:presLayoutVars>
          <dgm:dir/>
          <dgm:resizeHandles val="exact"/>
        </dgm:presLayoutVars>
      </dgm:prSet>
      <dgm:spPr/>
    </dgm:pt>
    <dgm:pt modelId="{30F3677D-1C43-4DCB-B214-AD26DF2FDA44}" type="pres">
      <dgm:prSet presAssocID="{562F5693-90E8-4BE8-B86D-28A1E00F6DB6}" presName="compNode" presStyleCnt="0"/>
      <dgm:spPr/>
    </dgm:pt>
    <dgm:pt modelId="{C7AD4B67-31EE-4E09-9557-8F1FBA18F4A5}" type="pres">
      <dgm:prSet presAssocID="{562F5693-90E8-4BE8-B86D-28A1E00F6DB6}" presName="iconBgRect" presStyleLbl="bgShp" presStyleIdx="0" presStyleCnt="4"/>
      <dgm:spPr/>
    </dgm:pt>
    <dgm:pt modelId="{08340F55-222E-496E-953D-992F370DF56F}" type="pres">
      <dgm:prSet presAssocID="{562F5693-90E8-4BE8-B86D-28A1E00F6DB6}" presName="iconRect" presStyleLbl="node1" presStyleIdx="0" presStyleCnt="4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Drum Set"/>
        </a:ext>
      </dgm:extLst>
    </dgm:pt>
    <dgm:pt modelId="{98224C93-5A82-4B1C-AEDF-C90FBD53FAF8}" type="pres">
      <dgm:prSet presAssocID="{562F5693-90E8-4BE8-B86D-28A1E00F6DB6}" presName="spaceRect" presStyleCnt="0"/>
      <dgm:spPr/>
    </dgm:pt>
    <dgm:pt modelId="{88BA78C6-5AC2-4337-93B1-D7E82D6E808F}" type="pres">
      <dgm:prSet presAssocID="{562F5693-90E8-4BE8-B86D-28A1E00F6DB6}" presName="textRect" presStyleLbl="revTx" presStyleIdx="0" presStyleCnt="4">
        <dgm:presLayoutVars>
          <dgm:chMax val="1"/>
          <dgm:chPref val="1"/>
        </dgm:presLayoutVars>
      </dgm:prSet>
      <dgm:spPr/>
    </dgm:pt>
    <dgm:pt modelId="{BF7B92E7-570D-40B2-9595-70F1AE271221}" type="pres">
      <dgm:prSet presAssocID="{CFE49726-8984-4AC9-91D5-3FDF35A1059F}" presName="sibTrans" presStyleLbl="sibTrans2D1" presStyleIdx="0" presStyleCnt="0"/>
      <dgm:spPr/>
    </dgm:pt>
    <dgm:pt modelId="{1460FDA4-0572-4DF1-B1AB-6DE8E3E25709}" type="pres">
      <dgm:prSet presAssocID="{8B8B379F-DBEC-4033-A6A8-C931F8572932}" presName="compNode" presStyleCnt="0"/>
      <dgm:spPr/>
    </dgm:pt>
    <dgm:pt modelId="{D49CE71B-94D9-49C9-AEBA-006C73A30D4A}" type="pres">
      <dgm:prSet presAssocID="{8B8B379F-DBEC-4033-A6A8-C931F8572932}" presName="iconBgRect" presStyleLbl="bgShp" presStyleIdx="1" presStyleCnt="4"/>
      <dgm:spPr/>
    </dgm:pt>
    <dgm:pt modelId="{A995ABB0-4BA1-4101-9363-2B4A52796F30}" type="pres">
      <dgm:prSet presAssocID="{8B8B379F-DBEC-4033-A6A8-C931F8572932}" presName="iconRect" presStyleLbl="node1" presStyleIdx="1" presStyleCnt="4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Money"/>
        </a:ext>
      </dgm:extLst>
    </dgm:pt>
    <dgm:pt modelId="{D09F09D9-F0EC-4C3A-9937-2EE71BB4673F}" type="pres">
      <dgm:prSet presAssocID="{8B8B379F-DBEC-4033-A6A8-C931F8572932}" presName="spaceRect" presStyleCnt="0"/>
      <dgm:spPr/>
    </dgm:pt>
    <dgm:pt modelId="{C9F40E42-1CE0-4689-B58D-6B76C2C3AFA0}" type="pres">
      <dgm:prSet presAssocID="{8B8B379F-DBEC-4033-A6A8-C931F8572932}" presName="textRect" presStyleLbl="revTx" presStyleIdx="1" presStyleCnt="4">
        <dgm:presLayoutVars>
          <dgm:chMax val="1"/>
          <dgm:chPref val="1"/>
        </dgm:presLayoutVars>
      </dgm:prSet>
      <dgm:spPr/>
    </dgm:pt>
    <dgm:pt modelId="{5A55CEA7-060C-48EB-9861-AF8EAF6CA4F8}" type="pres">
      <dgm:prSet presAssocID="{6874797C-F4B7-4191-B7D3-C9A519C0E19D}" presName="sibTrans" presStyleLbl="sibTrans2D1" presStyleIdx="0" presStyleCnt="0"/>
      <dgm:spPr/>
    </dgm:pt>
    <dgm:pt modelId="{4C05B075-91BA-410F-936E-E7B896824B18}" type="pres">
      <dgm:prSet presAssocID="{6E517CC6-CC45-4DCC-BFF7-9ED35F8B8E4D}" presName="compNode" presStyleCnt="0"/>
      <dgm:spPr/>
    </dgm:pt>
    <dgm:pt modelId="{217AD22C-CE94-45FC-9249-DCAED43231C2}" type="pres">
      <dgm:prSet presAssocID="{6E517CC6-CC45-4DCC-BFF7-9ED35F8B8E4D}" presName="iconBgRect" presStyleLbl="bgShp" presStyleIdx="2" presStyleCnt="4"/>
      <dgm:spPr/>
    </dgm:pt>
    <dgm:pt modelId="{D20BF7C8-1CC2-43B8-AD0F-AAE9FF6D49EF}" type="pres">
      <dgm:prSet presAssocID="{6E517CC6-CC45-4DCC-BFF7-9ED35F8B8E4D}" presName="iconRect" presStyleLbl="node1" presStyleIdx="2" presStyleCnt="4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Suburban scene"/>
        </a:ext>
      </dgm:extLst>
    </dgm:pt>
    <dgm:pt modelId="{86C22055-D8D1-4AD8-8659-77D42553EA59}" type="pres">
      <dgm:prSet presAssocID="{6E517CC6-CC45-4DCC-BFF7-9ED35F8B8E4D}" presName="spaceRect" presStyleCnt="0"/>
      <dgm:spPr/>
    </dgm:pt>
    <dgm:pt modelId="{B4D38FB5-B61A-41E1-9069-4B58501EDD54}" type="pres">
      <dgm:prSet presAssocID="{6E517CC6-CC45-4DCC-BFF7-9ED35F8B8E4D}" presName="textRect" presStyleLbl="revTx" presStyleIdx="2" presStyleCnt="4">
        <dgm:presLayoutVars>
          <dgm:chMax val="1"/>
          <dgm:chPref val="1"/>
        </dgm:presLayoutVars>
      </dgm:prSet>
      <dgm:spPr/>
    </dgm:pt>
    <dgm:pt modelId="{60C703B2-F313-43A7-B350-E92B2E16EDD9}" type="pres">
      <dgm:prSet presAssocID="{6BC015E9-7779-462D-8CDC-250FD9F98807}" presName="sibTrans" presStyleLbl="sibTrans2D1" presStyleIdx="0" presStyleCnt="0"/>
      <dgm:spPr/>
    </dgm:pt>
    <dgm:pt modelId="{CC5AB39B-7A64-4854-AEB2-EA80D3B7725D}" type="pres">
      <dgm:prSet presAssocID="{F9F1FA7D-302D-4DF9-9076-BD5C93D9B820}" presName="compNode" presStyleCnt="0"/>
      <dgm:spPr/>
    </dgm:pt>
    <dgm:pt modelId="{02C3C247-0994-4DCB-BEBC-B9566C5F46C1}" type="pres">
      <dgm:prSet presAssocID="{F9F1FA7D-302D-4DF9-9076-BD5C93D9B820}" presName="iconBgRect" presStyleLbl="bgShp" presStyleIdx="3" presStyleCnt="4"/>
      <dgm:spPr/>
    </dgm:pt>
    <dgm:pt modelId="{A970CD82-2958-4A4D-B27B-17B37D2449FB}" type="pres">
      <dgm:prSet presAssocID="{F9F1FA7D-302D-4DF9-9076-BD5C93D9B820}" presName="iconRect" presStyleLbl="node1" presStyleIdx="3" presStyleCnt="4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Daily Calendar"/>
        </a:ext>
      </dgm:extLst>
    </dgm:pt>
    <dgm:pt modelId="{D7680C61-4A04-4F8F-B398-1B5A89C9D16D}" type="pres">
      <dgm:prSet presAssocID="{F9F1FA7D-302D-4DF9-9076-BD5C93D9B820}" presName="spaceRect" presStyleCnt="0"/>
      <dgm:spPr/>
    </dgm:pt>
    <dgm:pt modelId="{7C540576-29FD-49BE-8A4F-26FE98CE1655}" type="pres">
      <dgm:prSet presAssocID="{F9F1FA7D-302D-4DF9-9076-BD5C93D9B820}" presName="textRect" presStyleLbl="revTx" presStyleIdx="3" presStyleCnt="4">
        <dgm:presLayoutVars>
          <dgm:chMax val="1"/>
          <dgm:chPref val="1"/>
        </dgm:presLayoutVars>
      </dgm:prSet>
      <dgm:spPr/>
    </dgm:pt>
  </dgm:ptLst>
  <dgm:cxnLst>
    <dgm:cxn modelId="{173B4D1C-ABA5-417B-BE71-3F0427E5BA0E}" type="presOf" srcId="{562F5693-90E8-4BE8-B86D-28A1E00F6DB6}" destId="{88BA78C6-5AC2-4337-93B1-D7E82D6E808F}" srcOrd="0" destOrd="0" presId="urn:microsoft.com/office/officeart/2018/2/layout/IconCircleList"/>
    <dgm:cxn modelId="{CDBEC139-FAD4-4851-B597-567B1AB36BDB}" type="presOf" srcId="{F9F1FA7D-302D-4DF9-9076-BD5C93D9B820}" destId="{7C540576-29FD-49BE-8A4F-26FE98CE1655}" srcOrd="0" destOrd="0" presId="urn:microsoft.com/office/officeart/2018/2/layout/IconCircleList"/>
    <dgm:cxn modelId="{7F3F2467-D896-4662-8AFD-DA9A6A0277A6}" type="presOf" srcId="{E6AD6FE6-CEE0-490E-A8A8-DAC0E99A9BAA}" destId="{F45D4A5B-640F-46ED-826F-C99CC6BBF916}" srcOrd="0" destOrd="0" presId="urn:microsoft.com/office/officeart/2018/2/layout/IconCircleList"/>
    <dgm:cxn modelId="{A82A7747-B5D9-42C1-9C02-904071B11CBB}" srcId="{E6AD6FE6-CEE0-490E-A8A8-DAC0E99A9BAA}" destId="{562F5693-90E8-4BE8-B86D-28A1E00F6DB6}" srcOrd="0" destOrd="0" parTransId="{62A3B4EB-0797-44C8-A6C1-D9FA5B4C4524}" sibTransId="{CFE49726-8984-4AC9-91D5-3FDF35A1059F}"/>
    <dgm:cxn modelId="{D5302E74-061D-42AF-A5FC-7438A68C40C5}" srcId="{E6AD6FE6-CEE0-490E-A8A8-DAC0E99A9BAA}" destId="{8B8B379F-DBEC-4033-A6A8-C931F8572932}" srcOrd="1" destOrd="0" parTransId="{7633900F-9801-46CA-95F0-CE3B6DBF37BA}" sibTransId="{6874797C-F4B7-4191-B7D3-C9A519C0E19D}"/>
    <dgm:cxn modelId="{88401B90-CC91-478D-A289-1D35D48214B6}" type="presOf" srcId="{6874797C-F4B7-4191-B7D3-C9A519C0E19D}" destId="{5A55CEA7-060C-48EB-9861-AF8EAF6CA4F8}" srcOrd="0" destOrd="0" presId="urn:microsoft.com/office/officeart/2018/2/layout/IconCircleList"/>
    <dgm:cxn modelId="{98D40A9E-9E9A-4CE0-AB96-E6556A083234}" type="presOf" srcId="{CFE49726-8984-4AC9-91D5-3FDF35A1059F}" destId="{BF7B92E7-570D-40B2-9595-70F1AE271221}" srcOrd="0" destOrd="0" presId="urn:microsoft.com/office/officeart/2018/2/layout/IconCircleList"/>
    <dgm:cxn modelId="{702A67B4-DA39-4A1A-94C1-34A746D7B916}" type="presOf" srcId="{6E517CC6-CC45-4DCC-BFF7-9ED35F8B8E4D}" destId="{B4D38FB5-B61A-41E1-9069-4B58501EDD54}" srcOrd="0" destOrd="0" presId="urn:microsoft.com/office/officeart/2018/2/layout/IconCircleList"/>
    <dgm:cxn modelId="{448734C0-21BB-45EA-9D51-2DDC6ECB9A00}" srcId="{E6AD6FE6-CEE0-490E-A8A8-DAC0E99A9BAA}" destId="{F9F1FA7D-302D-4DF9-9076-BD5C93D9B820}" srcOrd="3" destOrd="0" parTransId="{5E5488DF-6D4D-4151-8089-3011BAE74CB3}" sibTransId="{7C8AAD40-A23D-47BC-B006-0147DB1DED08}"/>
    <dgm:cxn modelId="{49C09BCF-E85B-4553-86D6-E304A53AE820}" srcId="{E6AD6FE6-CEE0-490E-A8A8-DAC0E99A9BAA}" destId="{6E517CC6-CC45-4DCC-BFF7-9ED35F8B8E4D}" srcOrd="2" destOrd="0" parTransId="{2318D30A-12D7-4DCB-8F5C-2FF064B9AEC3}" sibTransId="{6BC015E9-7779-462D-8CDC-250FD9F98807}"/>
    <dgm:cxn modelId="{79C105D7-D7F4-4CBC-B277-6FB72D518A96}" type="presOf" srcId="{8B8B379F-DBEC-4033-A6A8-C931F8572932}" destId="{C9F40E42-1CE0-4689-B58D-6B76C2C3AFA0}" srcOrd="0" destOrd="0" presId="urn:microsoft.com/office/officeart/2018/2/layout/IconCircleList"/>
    <dgm:cxn modelId="{F1B3B9DF-9249-48BB-827C-44A2600ADEF5}" type="presOf" srcId="{6BC015E9-7779-462D-8CDC-250FD9F98807}" destId="{60C703B2-F313-43A7-B350-E92B2E16EDD9}" srcOrd="0" destOrd="0" presId="urn:microsoft.com/office/officeart/2018/2/layout/IconCircleList"/>
    <dgm:cxn modelId="{7F2B1030-B416-4356-B0A6-04736D8A275E}" type="presParOf" srcId="{F45D4A5B-640F-46ED-826F-C99CC6BBF916}" destId="{4402A273-6DB2-4E22-8D29-D7ABB32B40EA}" srcOrd="0" destOrd="0" presId="urn:microsoft.com/office/officeart/2018/2/layout/IconCircleList"/>
    <dgm:cxn modelId="{5E56345A-7E32-41D3-87FD-A0786B0C09F6}" type="presParOf" srcId="{4402A273-6DB2-4E22-8D29-D7ABB32B40EA}" destId="{30F3677D-1C43-4DCB-B214-AD26DF2FDA44}" srcOrd="0" destOrd="0" presId="urn:microsoft.com/office/officeart/2018/2/layout/IconCircleList"/>
    <dgm:cxn modelId="{4A48FEB0-91D1-406A-9A0A-D3CDE2437949}" type="presParOf" srcId="{30F3677D-1C43-4DCB-B214-AD26DF2FDA44}" destId="{C7AD4B67-31EE-4E09-9557-8F1FBA18F4A5}" srcOrd="0" destOrd="0" presId="urn:microsoft.com/office/officeart/2018/2/layout/IconCircleList"/>
    <dgm:cxn modelId="{54A33E14-BA5F-4D1A-B5ED-7159F379138D}" type="presParOf" srcId="{30F3677D-1C43-4DCB-B214-AD26DF2FDA44}" destId="{08340F55-222E-496E-953D-992F370DF56F}" srcOrd="1" destOrd="0" presId="urn:microsoft.com/office/officeart/2018/2/layout/IconCircleList"/>
    <dgm:cxn modelId="{B9BC4AD2-3865-4915-A171-A70D3C7610D3}" type="presParOf" srcId="{30F3677D-1C43-4DCB-B214-AD26DF2FDA44}" destId="{98224C93-5A82-4B1C-AEDF-C90FBD53FAF8}" srcOrd="2" destOrd="0" presId="urn:microsoft.com/office/officeart/2018/2/layout/IconCircleList"/>
    <dgm:cxn modelId="{321185FE-FACF-4962-B057-721E7DD97B37}" type="presParOf" srcId="{30F3677D-1C43-4DCB-B214-AD26DF2FDA44}" destId="{88BA78C6-5AC2-4337-93B1-D7E82D6E808F}" srcOrd="3" destOrd="0" presId="urn:microsoft.com/office/officeart/2018/2/layout/IconCircleList"/>
    <dgm:cxn modelId="{6B8D9CF1-D07A-4AA8-A4B7-93345F14FC9D}" type="presParOf" srcId="{4402A273-6DB2-4E22-8D29-D7ABB32B40EA}" destId="{BF7B92E7-570D-40B2-9595-70F1AE271221}" srcOrd="1" destOrd="0" presId="urn:microsoft.com/office/officeart/2018/2/layout/IconCircleList"/>
    <dgm:cxn modelId="{C7E1A1C4-60B3-402D-8F55-6FDB9D5B8CBF}" type="presParOf" srcId="{4402A273-6DB2-4E22-8D29-D7ABB32B40EA}" destId="{1460FDA4-0572-4DF1-B1AB-6DE8E3E25709}" srcOrd="2" destOrd="0" presId="urn:microsoft.com/office/officeart/2018/2/layout/IconCircleList"/>
    <dgm:cxn modelId="{0A2BFF0D-5DB4-4698-B76F-50B1CE508859}" type="presParOf" srcId="{1460FDA4-0572-4DF1-B1AB-6DE8E3E25709}" destId="{D49CE71B-94D9-49C9-AEBA-006C73A30D4A}" srcOrd="0" destOrd="0" presId="urn:microsoft.com/office/officeart/2018/2/layout/IconCircleList"/>
    <dgm:cxn modelId="{6614B216-1940-4C90-82CF-882D9FE6E27B}" type="presParOf" srcId="{1460FDA4-0572-4DF1-B1AB-6DE8E3E25709}" destId="{A995ABB0-4BA1-4101-9363-2B4A52796F30}" srcOrd="1" destOrd="0" presId="urn:microsoft.com/office/officeart/2018/2/layout/IconCircleList"/>
    <dgm:cxn modelId="{EEF14C99-F129-486C-9F80-E4CE6FA4DB82}" type="presParOf" srcId="{1460FDA4-0572-4DF1-B1AB-6DE8E3E25709}" destId="{D09F09D9-F0EC-4C3A-9937-2EE71BB4673F}" srcOrd="2" destOrd="0" presId="urn:microsoft.com/office/officeart/2018/2/layout/IconCircleList"/>
    <dgm:cxn modelId="{E3542DC6-CE0F-4324-BEB1-92D97730C9D6}" type="presParOf" srcId="{1460FDA4-0572-4DF1-B1AB-6DE8E3E25709}" destId="{C9F40E42-1CE0-4689-B58D-6B76C2C3AFA0}" srcOrd="3" destOrd="0" presId="urn:microsoft.com/office/officeart/2018/2/layout/IconCircleList"/>
    <dgm:cxn modelId="{2470A02B-9E94-496E-9B39-FCC413AA2789}" type="presParOf" srcId="{4402A273-6DB2-4E22-8D29-D7ABB32B40EA}" destId="{5A55CEA7-060C-48EB-9861-AF8EAF6CA4F8}" srcOrd="3" destOrd="0" presId="urn:microsoft.com/office/officeart/2018/2/layout/IconCircleList"/>
    <dgm:cxn modelId="{96275998-ABF7-4C3A-B69C-CD9A132B2D51}" type="presParOf" srcId="{4402A273-6DB2-4E22-8D29-D7ABB32B40EA}" destId="{4C05B075-91BA-410F-936E-E7B896824B18}" srcOrd="4" destOrd="0" presId="urn:microsoft.com/office/officeart/2018/2/layout/IconCircleList"/>
    <dgm:cxn modelId="{1233755D-F9DE-4D9A-8A1F-9160D7DEE13C}" type="presParOf" srcId="{4C05B075-91BA-410F-936E-E7B896824B18}" destId="{217AD22C-CE94-45FC-9249-DCAED43231C2}" srcOrd="0" destOrd="0" presId="urn:microsoft.com/office/officeart/2018/2/layout/IconCircleList"/>
    <dgm:cxn modelId="{66C0344E-D91A-4481-9093-727B1D3A6B32}" type="presParOf" srcId="{4C05B075-91BA-410F-936E-E7B896824B18}" destId="{D20BF7C8-1CC2-43B8-AD0F-AAE9FF6D49EF}" srcOrd="1" destOrd="0" presId="urn:microsoft.com/office/officeart/2018/2/layout/IconCircleList"/>
    <dgm:cxn modelId="{A1FFD9F8-5174-4D0E-95D6-C6EEB562B4EE}" type="presParOf" srcId="{4C05B075-91BA-410F-936E-E7B896824B18}" destId="{86C22055-D8D1-4AD8-8659-77D42553EA59}" srcOrd="2" destOrd="0" presId="urn:microsoft.com/office/officeart/2018/2/layout/IconCircleList"/>
    <dgm:cxn modelId="{F7DF5906-F5AE-4B44-B6B0-762A5AE4B20E}" type="presParOf" srcId="{4C05B075-91BA-410F-936E-E7B896824B18}" destId="{B4D38FB5-B61A-41E1-9069-4B58501EDD54}" srcOrd="3" destOrd="0" presId="urn:microsoft.com/office/officeart/2018/2/layout/IconCircleList"/>
    <dgm:cxn modelId="{BA2B44D5-1622-4FFC-AFA1-F9A9A5856469}" type="presParOf" srcId="{4402A273-6DB2-4E22-8D29-D7ABB32B40EA}" destId="{60C703B2-F313-43A7-B350-E92B2E16EDD9}" srcOrd="5" destOrd="0" presId="urn:microsoft.com/office/officeart/2018/2/layout/IconCircleList"/>
    <dgm:cxn modelId="{718D0F67-522A-4A31-8AD8-3B88215DF904}" type="presParOf" srcId="{4402A273-6DB2-4E22-8D29-D7ABB32B40EA}" destId="{CC5AB39B-7A64-4854-AEB2-EA80D3B7725D}" srcOrd="6" destOrd="0" presId="urn:microsoft.com/office/officeart/2018/2/layout/IconCircleList"/>
    <dgm:cxn modelId="{D48E3B93-BE57-4E24-9A0C-B9CA91214E3E}" type="presParOf" srcId="{CC5AB39B-7A64-4854-AEB2-EA80D3B7725D}" destId="{02C3C247-0994-4DCB-BEBC-B9566C5F46C1}" srcOrd="0" destOrd="0" presId="urn:microsoft.com/office/officeart/2018/2/layout/IconCircleList"/>
    <dgm:cxn modelId="{70D260A2-C300-4716-BFBF-13915C0591EF}" type="presParOf" srcId="{CC5AB39B-7A64-4854-AEB2-EA80D3B7725D}" destId="{A970CD82-2958-4A4D-B27B-17B37D2449FB}" srcOrd="1" destOrd="0" presId="urn:microsoft.com/office/officeart/2018/2/layout/IconCircleList"/>
    <dgm:cxn modelId="{ADB67230-E786-4590-ACF4-AD7D10746818}" type="presParOf" srcId="{CC5AB39B-7A64-4854-AEB2-EA80D3B7725D}" destId="{D7680C61-4A04-4F8F-B398-1B5A89C9D16D}" srcOrd="2" destOrd="0" presId="urn:microsoft.com/office/officeart/2018/2/layout/IconCircleList"/>
    <dgm:cxn modelId="{CEF33819-1A48-4A90-9FDF-13C2F23E37F6}" type="presParOf" srcId="{CC5AB39B-7A64-4854-AEB2-EA80D3B7725D}" destId="{7C540576-29FD-49BE-8A4F-26FE98CE1655}" srcOrd="3" destOrd="0" presId="urn:microsoft.com/office/officeart/2018/2/layout/IconCircle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7AD4B67-31EE-4E09-9557-8F1FBA18F4A5}">
      <dsp:nvSpPr>
        <dsp:cNvPr id="0" name=""/>
        <dsp:cNvSpPr/>
      </dsp:nvSpPr>
      <dsp:spPr>
        <a:xfrm>
          <a:off x="18535" y="659889"/>
          <a:ext cx="1080124" cy="1080124"/>
        </a:xfrm>
        <a:prstGeom prst="ellipse">
          <a:avLst/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8340F55-222E-496E-953D-992F370DF56F}">
      <dsp:nvSpPr>
        <dsp:cNvPr id="0" name=""/>
        <dsp:cNvSpPr/>
      </dsp:nvSpPr>
      <dsp:spPr>
        <a:xfrm>
          <a:off x="245361" y="886715"/>
          <a:ext cx="626472" cy="626472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8BA78C6-5AC2-4337-93B1-D7E82D6E808F}">
      <dsp:nvSpPr>
        <dsp:cNvPr id="0" name=""/>
        <dsp:cNvSpPr/>
      </dsp:nvSpPr>
      <dsp:spPr>
        <a:xfrm>
          <a:off x="1330115" y="659889"/>
          <a:ext cx="2546008" cy="108012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l" defTabSz="7556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700" kern="1200" dirty="0"/>
            <a:t>Two Band 7 Nurses, Sharon Stephens, Moya Forsythe</a:t>
          </a:r>
          <a:endParaRPr lang="en-US" sz="1700" kern="1200" dirty="0"/>
        </a:p>
      </dsp:txBody>
      <dsp:txXfrm>
        <a:off x="1330115" y="659889"/>
        <a:ext cx="2546008" cy="1080124"/>
      </dsp:txXfrm>
    </dsp:sp>
    <dsp:sp modelId="{D49CE71B-94D9-49C9-AEBA-006C73A30D4A}">
      <dsp:nvSpPr>
        <dsp:cNvPr id="0" name=""/>
        <dsp:cNvSpPr/>
      </dsp:nvSpPr>
      <dsp:spPr>
        <a:xfrm>
          <a:off x="4319746" y="659889"/>
          <a:ext cx="1080124" cy="1080124"/>
        </a:xfrm>
        <a:prstGeom prst="ellipse">
          <a:avLst/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995ABB0-4BA1-4101-9363-2B4A52796F30}">
      <dsp:nvSpPr>
        <dsp:cNvPr id="0" name=""/>
        <dsp:cNvSpPr/>
      </dsp:nvSpPr>
      <dsp:spPr>
        <a:xfrm>
          <a:off x="4546573" y="886715"/>
          <a:ext cx="626472" cy="626472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9F40E42-1CE0-4689-B58D-6B76C2C3AFA0}">
      <dsp:nvSpPr>
        <dsp:cNvPr id="0" name=""/>
        <dsp:cNvSpPr/>
      </dsp:nvSpPr>
      <dsp:spPr>
        <a:xfrm>
          <a:off x="5631327" y="659889"/>
          <a:ext cx="2546008" cy="108012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l" defTabSz="7556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700" kern="1200"/>
            <a:t>Funded by RSI, PHE</a:t>
          </a:r>
          <a:endParaRPr lang="en-US" sz="1700" kern="1200"/>
        </a:p>
      </dsp:txBody>
      <dsp:txXfrm>
        <a:off x="5631327" y="659889"/>
        <a:ext cx="2546008" cy="1080124"/>
      </dsp:txXfrm>
    </dsp:sp>
    <dsp:sp modelId="{217AD22C-CE94-45FC-9249-DCAED43231C2}">
      <dsp:nvSpPr>
        <dsp:cNvPr id="0" name=""/>
        <dsp:cNvSpPr/>
      </dsp:nvSpPr>
      <dsp:spPr>
        <a:xfrm>
          <a:off x="18535" y="2452790"/>
          <a:ext cx="1080124" cy="1080124"/>
        </a:xfrm>
        <a:prstGeom prst="ellipse">
          <a:avLst/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20BF7C8-1CC2-43B8-AD0F-AAE9FF6D49EF}">
      <dsp:nvSpPr>
        <dsp:cNvPr id="0" name=""/>
        <dsp:cNvSpPr/>
      </dsp:nvSpPr>
      <dsp:spPr>
        <a:xfrm>
          <a:off x="245361" y="2679617"/>
          <a:ext cx="626472" cy="626472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4D38FB5-B61A-41E1-9069-4B58501EDD54}">
      <dsp:nvSpPr>
        <dsp:cNvPr id="0" name=""/>
        <dsp:cNvSpPr/>
      </dsp:nvSpPr>
      <dsp:spPr>
        <a:xfrm>
          <a:off x="1330115" y="2452790"/>
          <a:ext cx="2546008" cy="108012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l" defTabSz="7556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700" kern="1200"/>
            <a:t>Work with Rough Sleeprs, Temporary Accommodation, Hostel, Housed ( experiencing SMD)</a:t>
          </a:r>
          <a:endParaRPr lang="en-US" sz="1700" kern="1200"/>
        </a:p>
      </dsp:txBody>
      <dsp:txXfrm>
        <a:off x="1330115" y="2452790"/>
        <a:ext cx="2546008" cy="1080124"/>
      </dsp:txXfrm>
    </dsp:sp>
    <dsp:sp modelId="{02C3C247-0994-4DCB-BEBC-B9566C5F46C1}">
      <dsp:nvSpPr>
        <dsp:cNvPr id="0" name=""/>
        <dsp:cNvSpPr/>
      </dsp:nvSpPr>
      <dsp:spPr>
        <a:xfrm>
          <a:off x="4319746" y="2452790"/>
          <a:ext cx="1080124" cy="1080124"/>
        </a:xfrm>
        <a:prstGeom prst="ellipse">
          <a:avLst/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970CD82-2958-4A4D-B27B-17B37D2449FB}">
      <dsp:nvSpPr>
        <dsp:cNvPr id="0" name=""/>
        <dsp:cNvSpPr/>
      </dsp:nvSpPr>
      <dsp:spPr>
        <a:xfrm>
          <a:off x="4546573" y="2679617"/>
          <a:ext cx="626472" cy="626472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C540576-29FD-49BE-8A4F-26FE98CE1655}">
      <dsp:nvSpPr>
        <dsp:cNvPr id="0" name=""/>
        <dsp:cNvSpPr/>
      </dsp:nvSpPr>
      <dsp:spPr>
        <a:xfrm>
          <a:off x="5631327" y="2452790"/>
          <a:ext cx="2546008" cy="108012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l" defTabSz="7556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700" kern="1200"/>
            <a:t>2 Years project- March 2025</a:t>
          </a:r>
          <a:endParaRPr lang="en-US" sz="1700" kern="1200"/>
        </a:p>
      </dsp:txBody>
      <dsp:txXfrm>
        <a:off x="5631327" y="2452790"/>
        <a:ext cx="2546008" cy="108012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2/layout/IconCircleList">
  <dgm:title val="Icon Circle List"/>
  <dgm:desc val="Use to show non-sequential or grouped chunks of information accompanied by related visuals. Circular shapes can hold an icon or small picture and corresponding text box shows Level 1 text. Works best for icons or small pictures with medium-length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alg type="sp"/>
    <dgm:shape xmlns:r="http://schemas.openxmlformats.org/officeDocument/2006/relationships" r:blip="">
      <dgm:adjLst/>
    </dgm:shape>
    <dgm:presOf/>
    <dgm:choose name="Name0">
      <dgm:if name="Name1" axis="ch" ptType="node" func="cnt" op="lte" val="3">
        <dgm:constrLst>
          <dgm:constr type="w" for="ch" forName="container" refType="w"/>
          <dgm:constr type="h" for="ch" forName="container" refType="h" fact="0.4"/>
        </dgm:constrLst>
      </dgm:if>
      <dgm:else name="Name2">
        <dgm:constrLst>
          <dgm:constr type="w" for="ch" forName="container" refType="w"/>
          <dgm:constr type="h" for="ch" forName="container" refType="h"/>
        </dgm:constrLst>
      </dgm:else>
    </dgm:choose>
    <dgm:ruleLst>
      <dgm:rule type="h" for="ch" forName="container" val="INF" fact="NaN" max="NaN"/>
    </dgm:ruleLst>
    <dgm:layoutNode name="container">
      <dgm:varLst>
        <dgm:dir/>
        <dgm:resizeHandles val="exact"/>
      </dgm:varLst>
      <dgm:choose name="Name3">
        <dgm:if name="Name4" axis="self" func="var" arg="dir" op="equ" val="norm">
          <dgm:alg type="snake">
            <dgm:param type="grDir" val="tL"/>
            <dgm:param type="flowDir" val="row"/>
            <dgm:param type="contDir" val="sameDir"/>
          </dgm:alg>
        </dgm:if>
        <dgm:else name="Name5">
          <dgm:alg type="snake">
            <dgm:param type="grDir" val="tR"/>
            <dgm:param type="flowDir" val="row"/>
            <dgm:param type="contDir" val="sameDi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Node" refType="w"/>
        <dgm:constr type="h" for="ch" forName="compNode" refType="w" fact="0.28"/>
        <dgm:constr type="w" for="ch" forName="sibTrans" refType="w" refFor="ch" refForName="compNode" fact="0.115"/>
        <dgm:constr type="sp" refType="h" op="equ" fact="0.17"/>
        <dgm:constr type="primFontSz" for="des" ptType="node" op="equ" val="24"/>
        <dgm:constr type="h" for="des" forName="compNode" op="equ"/>
        <dgm:constr type="h" for="des" forName="iconBgRect" op="equ"/>
      </dgm:constrLst>
      <dgm:ruleLst>
        <dgm:rule type="w" for="ch" forName="compNode" val="60" fact="NaN" max="NaN"/>
      </dgm:ruleLst>
      <dgm:forEach name="Name6" axis="ch" ptType="node">
        <dgm:layoutNode name="compNode">
          <dgm:alg type="composite"/>
          <dgm:shape xmlns:r="http://schemas.openxmlformats.org/officeDocument/2006/relationships" r:blip="">
            <dgm:adjLst/>
          </dgm:shape>
          <dgm:presOf axis="self"/>
          <dgm:constrLst>
            <dgm:constr type="w" for="ch" forName="iconBgRect" refType="w" fact="0.28"/>
            <dgm:constr type="h" for="ch" forName="iconBgRect" refType="w" refFor="ch" refForName="iconBgRect"/>
            <dgm:constr type="t" for="ch" forName="iconBgRect"/>
            <dgm:constr type="l" for="ch" forName="iconBgRect"/>
            <dgm:constr type="w" for="ch" forName="iconRect" refType="w" refFor="ch" refForName="iconBgRect" fact="0.58"/>
            <dgm:constr type="h" for="ch" forName="iconRect" refType="w" refFor="ch" refForName="iconRect"/>
            <dgm:constr type="ctrX" for="ch" forName="iconRect" refType="ctrX" refFor="ch" refForName="iconBgRect"/>
            <dgm:constr type="ctrY" for="ch" forName="iconRect" refType="ctrY" refFor="ch" refForName="iconBgRect"/>
            <dgm:constr type="w" for="ch" forName="spaceRect" refType="w" fact="0.06"/>
            <dgm:constr type="h" for="ch" forName="spaceRect" refType="h" refFor="ch" refForName="iconBgRect"/>
            <dgm:constr type="t" for="ch" forName="spaceRect" refType="t" refFor="ch" refForName="iconBgRect"/>
            <dgm:constr type="l" for="ch" forName="spaceRect" refType="r" refFor="ch" refForName="iconBgRect"/>
            <dgm:constr type="h" for="ch" forName="textRect" refType="h" refFor="ch" refForName="iconBgRect"/>
            <dgm:constr type="t" for="ch" forName="textRect" refType="t" refFor="ch" refForName="iconBgRect"/>
            <dgm:constr type="l" for="ch" forName="textRect" refType="r" refFor="ch" refForName="spaceRect"/>
          </dgm:constrLst>
          <dgm:ruleLst/>
          <dgm:layoutNode name="iconBgRect" styleLbl="bgShp">
            <dgm:alg type="sp"/>
            <dgm:shape xmlns:r="http://schemas.openxmlformats.org/officeDocument/2006/relationships" type="ellipse" r:blip="">
              <dgm:adjLst/>
            </dgm:shape>
            <dgm:presOf/>
            <dgm:constrLst/>
            <dgm:ruleLst/>
          </dgm:layoutNode>
          <dgm:layoutNode name="iconRect" styleLbl="node1">
            <dgm:alg type="sp"/>
            <dgm:shape xmlns:r="http://schemas.openxmlformats.org/officeDocument/2006/relationships" type="rect" r:blip="" blipPhldr="1">
              <dgm:adjLst/>
            </dgm:shape>
            <dgm:presOf/>
            <dgm:constrLst/>
            <dgm:ruleLst/>
          </dgm:layoutNode>
          <dgm:layoutNode name="spaceRect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textRect" styleLbl="revTx">
            <dgm:varLst>
              <dgm:chMax val="1"/>
              <dgm:chPref val="1"/>
            </dgm:varLst>
            <dgm:choose name="Name7">
              <dgm:if name="Name8" func="var" arg="dir" op="equ" val="norm">
                <dgm:alg type="tx">
                  <dgm:param type="txAnchorVert" val="mid"/>
                  <dgm:param type="parTxLTRAlign" val="l"/>
                  <dgm:param type="shpTxLTRAlignCh" val="l"/>
                  <dgm:param type="parTxRTLAlign" val="l"/>
                  <dgm:param type="shpTxRTLAlignCh" val="l"/>
                </dgm:alg>
              </dgm:if>
              <dgm:else name="Name9">
                <dgm:alg type="tx">
                  <dgm:param type="txAnchorVert" val="mid"/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self" ptType="node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11" fact="NaN" max="NaN"/>
            </dgm:ruleLst>
          </dgm:layoutNode>
        </dgm:layoutNode>
        <dgm:forEach name="Name10" axis="followSib" ptType="sibTrans" cnt="1">
          <dgm:layoutNode name="sibTrans">
            <dgm:alg type="sp"/>
            <dgm:shape xmlns:r="http://schemas.openxmlformats.org/officeDocument/2006/relationships" type="rect" r:blip="" hideGeom="1">
              <dgm:adjLst/>
            </dgm:shape>
            <dgm:presOf axis="self"/>
            <dgm:constrLst/>
            <dgm:ruleLst/>
          </dgm:layoutNode>
        </dgm:forEach>
      </dgm:forEach>
    </dgm:layoutNode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D547A2DB-E28E-44FB-9E1C-B877E88EE25B}" type="datetimeFigureOut">
              <a:rPr lang="en-GB"/>
              <a:pPr>
                <a:defRPr/>
              </a:pPr>
              <a:t>11/05/2023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950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GB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691063"/>
            <a:ext cx="5438775" cy="444341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8950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378950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DE7BF8D5-2ABD-449D-81A5-6EFDFC19D06D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021157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686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GB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70B90C7-6D65-4D1B-A5B3-409221E95096}" type="slidenum">
              <a:rPr lang="en-GB" smtClean="0"/>
              <a:pPr>
                <a:defRPr/>
              </a:pPr>
              <a:t>1</a:t>
            </a:fld>
            <a:endParaRPr lang="en-GB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E7BF8D5-2ABD-449D-81A5-6EFDFC19D06D}" type="slidenum">
              <a:rPr lang="en-GB" smtClean="0"/>
              <a:pPr>
                <a:defRPr/>
              </a:pPr>
              <a:t>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73316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64686E-A3D2-D378-E946-07B26F01459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3BDADA3-C6C3-EEE5-37B8-FDBF7BCEC99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8ED581-46C7-6947-E3C5-18BD5824B8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6A8EB26-89C0-1F69-E65A-7AE8E86D4B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5DB7CD7-CBC4-B027-DD53-42855385B0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B1CD5D6-4727-413C-A4A6-6EF320DC02E0}" type="slidenum">
              <a:rPr lang="en-GB" smtClean="0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522010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73C04F-1EA1-C5E5-CDE7-29B9D10A2C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A9693F7-A1E8-60E1-7911-BF1C8F6D303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EF27575-B78A-8177-1DB5-A27EDAFF9B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9BB692F-0123-B30A-0986-07C1CCBA3C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81DDB28-DA0E-5CF1-530F-E110F2126F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F0E963E-DB29-46B7-A1AE-620E11D16C05}" type="slidenum">
              <a:rPr lang="en-GB" smtClean="0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923646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9EE277B-AAB1-C7F5-94A3-377F5B350AF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14222B2-7353-7A6A-39D6-D1FA0F0DF97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D1CBE72-18A3-BF22-0FBF-657049B3EB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1074C86-373D-DA79-7854-D1A0748F6F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6E0E02-A875-242E-60C0-F12C864F62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C013F3-CFB6-413F-A5C6-96B96E5173EA}" type="slidenum">
              <a:rPr lang="en-GB" smtClean="0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708620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623EEC-6C64-5D56-9394-840F9884F4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D7B0052-B4D0-DE63-6057-5FA552254DE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F78783E-65EF-5ECB-FEA0-A8D1F4E3FA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67140F-30A3-4D4C-A32C-2A2B1283CE82}" type="datetimeFigureOut">
              <a:rPr lang="en-GB" smtClean="0"/>
              <a:t>11/05/2023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3EEB890-8EBB-F44F-16A6-A0AF621975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F55629-1667-7B3B-9117-D488DAF1A8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43C3DDB-462F-420F-9B4B-4C50B8ACC7AA}" type="slidenum">
              <a:rPr lang="en-GB" smtClean="0"/>
              <a:pPr>
                <a:defRPr/>
              </a:pPr>
              <a:t>‹#›</a:t>
            </a:fld>
            <a:endParaRPr lang="en-GB" dirty="0"/>
          </a:p>
        </p:txBody>
      </p:sp>
      <p:pic>
        <p:nvPicPr>
          <p:cNvPr id="7" name="Picture 7">
            <a:extLst>
              <a:ext uri="{FF2B5EF4-FFF2-40B4-BE49-F238E27FC236}">
                <a16:creationId xmlns:a16="http://schemas.microsoft.com/office/drawing/2014/main" id="{CE5D4DD7-B2AD-7A8B-2226-C8FC689C0C7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968"/>
          <a:stretch>
            <a:fillRect/>
          </a:stretch>
        </p:blipFill>
        <p:spPr bwMode="auto">
          <a:xfrm>
            <a:off x="0" y="4221163"/>
            <a:ext cx="9144000" cy="2408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646292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2CF6B4-8177-3F02-D7AD-88E256470B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B5F6267-1BFE-A7B5-F0F0-77180005AC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F0FE8F6-45AF-F967-2112-C57720A546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7B16F6A-9A83-4AA1-6933-3C829D6953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C7A04C3-4813-3D61-5811-CE8D2986EE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7EB1F3B-CA41-468B-BA92-CD8BB1BCCA6B}" type="slidenum">
              <a:rPr lang="en-GB" smtClean="0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732722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D06924-36AC-77AF-F93F-BE6D7E53BA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8522A4F-D0CF-1916-BB7F-1E87D35082C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6135ADB-6861-233A-9130-A283B6B1B0D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190D846-CE07-D6F9-C597-5A9A4B8CD6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5C59544-1DED-BF7A-0023-644E8580E8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626DD7E-A9D3-2BC3-F50D-A8F6FD8ACD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4ABECCD-E7E2-4E6B-BBC8-8C4A6A8437C9}" type="slidenum">
              <a:rPr lang="en-GB" smtClean="0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708187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5E7778-52F3-78DD-BA33-0567EE19EC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CDA5A7A-661C-4217-EEE8-F8982CDD533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A8AB0CF-15EF-9554-393F-DA36018D4CE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B2D6CA9-BD8C-2B30-7D22-94098E823C0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E82B95A-393A-2130-47E8-2522050ADC2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4B42BB3-5C11-807D-BE5C-1903D91054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B037ECF-1171-4692-9E9B-14D8011326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C78AFA8-F478-0369-0BFB-DF1C2130DE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625E88B-645F-42BC-B43D-0FF3E1774E8A}" type="slidenum">
              <a:rPr lang="en-GB" smtClean="0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076912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9255F4-A707-206F-142E-B5D6688E94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8809975-BBE0-264F-8A49-BF5C46EE7A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9E8F6A8-20A2-A06B-ED07-E846BB0708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6699C32-F00D-34D6-BE24-C731618D68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2F8DF52-CC34-4BCF-83E7-FEC44FA4326A}" type="slidenum">
              <a:rPr lang="en-GB" smtClean="0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629119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4012BAF-6851-7A3E-8ECD-30EE7A740B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49F4EAA-7E7F-40A1-AD78-83371C4EBE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4A29E81-47D0-32AA-46A8-F096F0B3A3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015FD6F-2D7F-4562-8DD7-F40EFE6BD3F4}" type="slidenum">
              <a:rPr lang="en-GB" smtClean="0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791729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FC753B-B84A-A3A2-A3B5-FEF3EA6FBF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3325D0-8251-6073-F2F6-D70464F8DE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B2511B7-2D14-3DD9-9A6D-3FB4942DA8F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603B25B-735E-1424-CC71-592A2C0805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F8E96A0-90D5-9ACE-DE1A-7D82B8AED4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B14F82A-407D-8B78-B5BF-70E55A52A9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31769C2-4404-413B-BA11-46D5644881BD}" type="slidenum">
              <a:rPr lang="en-GB" smtClean="0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173401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99D6E3-29B8-5A33-DFE1-F8B8810473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F279F6B-DC35-2FE3-6EA3-3B0E5EA1BD4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B7C7F49-EB3C-6E10-6427-5DB1D10EC85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B121FA9-5DED-A5E6-CD29-3B4EEE15D5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5E1A4AA-436E-9D58-08C6-3CF0245470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F5038F4-A258-19EC-FDAF-9B02AEA2BE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5251852-6B0C-4D38-82C6-C0B28C43B4EA}" type="slidenum">
              <a:rPr lang="en-GB" smtClean="0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559153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E8E3959-4CE9-8346-4407-29B72AD076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B9E7177-3BD1-B781-B416-9BAA9689B78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F12503E-FCBD-23F8-AC45-7FECA980580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67140F-30A3-4D4C-A32C-2A2B1283CE82}" type="datetimeFigureOut">
              <a:rPr lang="en-GB" smtClean="0"/>
              <a:t>11/05/2023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7324308-53C0-F3FA-4853-AEB2415C896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63AD401-EFB2-F2CA-0969-CA733A7169A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71256A2B-772F-49F8-8077-BA2C1B5B0607}" type="slidenum">
              <a:rPr lang="en-GB" smtClean="0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702959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445" r:id="rId1"/>
    <p:sldLayoutId id="2147485446" r:id="rId2"/>
    <p:sldLayoutId id="2147485447" r:id="rId3"/>
    <p:sldLayoutId id="2147485448" r:id="rId4"/>
    <p:sldLayoutId id="2147485449" r:id="rId5"/>
    <p:sldLayoutId id="2147485450" r:id="rId6"/>
    <p:sldLayoutId id="2147485451" r:id="rId7"/>
    <p:sldLayoutId id="2147485452" r:id="rId8"/>
    <p:sldLayoutId id="2147485453" r:id="rId9"/>
    <p:sldLayoutId id="2147485454" r:id="rId10"/>
    <p:sldLayoutId id="2147485455" r:id="rId11"/>
  </p:sldLayoutIdLst>
  <p:hf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2.jpe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mailto:Sharon.stephens1@nhs.net" TargetMode="External"/><Relationship Id="rId2" Type="http://schemas.openxmlformats.org/officeDocument/2006/relationships/hyperlink" Target="mailto:Clcht.homeless@nhs.net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jpeg"/><Relationship Id="rId4" Type="http://schemas.openxmlformats.org/officeDocument/2006/relationships/hyperlink" Target="mailto:M.Forsythe@nhs.net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6176" y="548680"/>
            <a:ext cx="2382145" cy="982228"/>
          </a:xfrm>
          <a:prstGeom prst="rect">
            <a:avLst/>
          </a:prstGeom>
        </p:spPr>
      </p:pic>
      <p:sp>
        <p:nvSpPr>
          <p:cNvPr id="9" name="Title 1"/>
          <p:cNvSpPr txBox="1">
            <a:spLocks/>
          </p:cNvSpPr>
          <p:nvPr/>
        </p:nvSpPr>
        <p:spPr bwMode="auto">
          <a:xfrm>
            <a:off x="54020" y="908720"/>
            <a:ext cx="6389891" cy="2546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0" marR="0" indent="0" algn="l" defTabSz="914400" rtl="0" eaLnBrk="0" fontAlgn="base" latinLnBrk="0" hangingPunct="0">
              <a:lnSpc>
                <a:spcPts val="57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4400" kern="1200">
                <a:solidFill>
                  <a:srgbClr val="0070C0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0070C0"/>
                </a:solidFill>
                <a:latin typeface="Arial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0070C0"/>
                </a:solidFill>
                <a:latin typeface="Arial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0070C0"/>
                </a:solidFill>
                <a:latin typeface="Arial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0070C0"/>
                </a:solidFill>
                <a:latin typeface="Arial" charset="0"/>
                <a:cs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rgbClr val="0070C0"/>
                </a:solidFill>
                <a:latin typeface="Arial" charset="0"/>
                <a:cs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rgbClr val="0070C0"/>
                </a:solidFill>
                <a:latin typeface="Arial" charset="0"/>
                <a:cs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rgbClr val="0070C0"/>
                </a:solidFill>
                <a:latin typeface="Arial" charset="0"/>
                <a:cs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rgbClr val="0070C0"/>
                </a:solidFill>
                <a:latin typeface="Arial" charset="0"/>
                <a:cs typeface="Arial" charset="0"/>
              </a:defRPr>
            </a:lvl9pPr>
          </a:lstStyle>
          <a:p>
            <a:pPr algn="ctr"/>
            <a:r>
              <a:rPr lang="en-GB" altLang="en-US" sz="2800" b="1" dirty="0">
                <a:latin typeface="Arial" charset="0"/>
                <a:cs typeface="Arial" charset="0"/>
              </a:rPr>
              <a:t>Westminster Homeless Health Team</a:t>
            </a:r>
          </a:p>
          <a:p>
            <a:pPr algn="ctr"/>
            <a:r>
              <a:rPr lang="en-GB" altLang="en-US" sz="3200" b="1" u="sng" dirty="0">
                <a:latin typeface="Arial" charset="0"/>
                <a:cs typeface="Arial" charset="0"/>
              </a:rPr>
              <a:t>Severe and Multiple Disadvantage (SMD) Team </a:t>
            </a:r>
          </a:p>
        </p:txBody>
      </p:sp>
      <p:sp>
        <p:nvSpPr>
          <p:cNvPr id="10" name="TextBox 1"/>
          <p:cNvSpPr txBox="1">
            <a:spLocks noChangeArrowheads="1"/>
          </p:cNvSpPr>
          <p:nvPr/>
        </p:nvSpPr>
        <p:spPr bwMode="auto">
          <a:xfrm>
            <a:off x="395536" y="4968564"/>
            <a:ext cx="5030613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2000" b="1" dirty="0">
                <a:solidFill>
                  <a:srgbClr val="0070C0"/>
                </a:solidFill>
              </a:rPr>
              <a:t>Sharon Stephens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2000" b="1" dirty="0">
                <a:solidFill>
                  <a:srgbClr val="0070C0"/>
                </a:solidFill>
              </a:rPr>
              <a:t>Moya Forsythe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2000" dirty="0">
                <a:solidFill>
                  <a:srgbClr val="0070C0"/>
                </a:solidFill>
              </a:rPr>
              <a:t>     12/05/23</a:t>
            </a:r>
          </a:p>
        </p:txBody>
      </p:sp>
      <p:pic>
        <p:nvPicPr>
          <p:cNvPr id="3" name="Picture 2" descr="A picture containing map&#10;&#10;Description automatically generated">
            <a:extLst>
              <a:ext uri="{FF2B5EF4-FFF2-40B4-BE49-F238E27FC236}">
                <a16:creationId xmlns:a16="http://schemas.microsoft.com/office/drawing/2014/main" id="{30BA6C60-AF3F-45D3-B43F-942D3F65080B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5816" y="3571517"/>
            <a:ext cx="6389891" cy="35943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07048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BACC6370-2D7E-4714-9D71-7542949D7D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F68B3F68-107C-434F-AA38-110D5EA91B8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" y="0"/>
            <a:ext cx="9143999" cy="1575955"/>
          </a:xfrm>
          <a:prstGeom prst="rect">
            <a:avLst/>
          </a:prstGeom>
          <a:gradFill>
            <a:gsLst>
              <a:gs pos="0">
                <a:srgbClr val="000000">
                  <a:alpha val="96000"/>
                </a:srgbClr>
              </a:gs>
              <a:gs pos="100000">
                <a:schemeClr val="accent1">
                  <a:lumMod val="75000"/>
                </a:schemeClr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AAD0DBB9-1A4B-4391-81D4-CB19F9AB91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6096642" y="0"/>
            <a:ext cx="3047358" cy="1576412"/>
          </a:xfrm>
          <a:prstGeom prst="rect">
            <a:avLst/>
          </a:prstGeom>
          <a:gradFill>
            <a:gsLst>
              <a:gs pos="19000">
                <a:schemeClr val="accent1">
                  <a:lumMod val="50000"/>
                  <a:alpha val="68000"/>
                </a:schemeClr>
              </a:gs>
              <a:gs pos="100000">
                <a:schemeClr val="accent1">
                  <a:alpha val="79000"/>
                </a:schemeClr>
              </a:gs>
            </a:gsLst>
            <a:lin ang="19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063BBA22-50EA-4C4D-BE05-F1CE4E63AA5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3783777" y="-3783778"/>
            <a:ext cx="1576446" cy="9144002"/>
          </a:xfrm>
          <a:prstGeom prst="rect">
            <a:avLst/>
          </a:prstGeom>
          <a:gradFill>
            <a:gsLst>
              <a:gs pos="23000">
                <a:schemeClr val="accent1">
                  <a:alpha val="0"/>
                </a:schemeClr>
              </a:gs>
              <a:gs pos="99000">
                <a:srgbClr val="000000">
                  <a:alpha val="74000"/>
                </a:srgbClr>
              </a:gs>
            </a:gsLst>
            <a:lin ang="20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028697" y="348865"/>
            <a:ext cx="7533018" cy="877729"/>
          </a:xfrm>
        </p:spPr>
        <p:txBody>
          <a:bodyPr anchor="ctr">
            <a:normAutofit/>
          </a:bodyPr>
          <a:lstStyle/>
          <a:p>
            <a:r>
              <a:rPr lang="en-GB" sz="3500" dirty="0">
                <a:solidFill>
                  <a:srgbClr val="FFFFFF"/>
                </a:solidFill>
              </a:rPr>
              <a:t>What is SMD Team?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778240" y="6455664"/>
            <a:ext cx="336042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  <a:defRPr/>
            </a:pPr>
            <a:fld id="{143C3DDB-462F-420F-9B4B-4C50B8ACC7AA}" type="slidenum">
              <a:rPr lang="en-GB" sz="100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pPr>
                <a:spcAft>
                  <a:spcPts val="600"/>
                </a:spcAft>
                <a:defRPr/>
              </a:pPr>
              <a:t>2</a:t>
            </a:fld>
            <a:endParaRPr lang="en-GB" sz="100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graphicFrame>
        <p:nvGraphicFramePr>
          <p:cNvPr id="6" name="Content Placeholder 1">
            <a:extLst>
              <a:ext uri="{FF2B5EF4-FFF2-40B4-BE49-F238E27FC236}">
                <a16:creationId xmlns:a16="http://schemas.microsoft.com/office/drawing/2014/main" id="{C7DBDD25-3047-7057-7233-5159C183AB9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43035860"/>
              </p:ext>
            </p:extLst>
          </p:nvPr>
        </p:nvGraphicFramePr>
        <p:xfrm>
          <a:off x="483042" y="2112579"/>
          <a:ext cx="8195871" cy="419280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2" name="Picture 1">
            <a:extLst>
              <a:ext uri="{FF2B5EF4-FFF2-40B4-BE49-F238E27FC236}">
                <a16:creationId xmlns:a16="http://schemas.microsoft.com/office/drawing/2014/main" id="{CBC9C60E-1BDC-545E-D23B-CF01C6019D9F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2679" y="29559"/>
            <a:ext cx="3711604" cy="15304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49551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5" name="Rectangle 9">
            <a:extLst>
              <a:ext uri="{FF2B5EF4-FFF2-40B4-BE49-F238E27FC236}">
                <a16:creationId xmlns:a16="http://schemas.microsoft.com/office/drawing/2014/main" id="{C4285719-470E-454C-AF62-8323075F1F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1714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1">
            <a:extLst>
              <a:ext uri="{FF2B5EF4-FFF2-40B4-BE49-F238E27FC236}">
                <a16:creationId xmlns:a16="http://schemas.microsoft.com/office/drawing/2014/main" id="{CD9FE4EF-C4D8-49A0-B2FF-81D8DB7D8A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914813" y="1914812"/>
            <a:ext cx="6858000" cy="3028377"/>
          </a:xfrm>
          <a:prstGeom prst="rect">
            <a:avLst/>
          </a:prstGeom>
          <a:gradFill>
            <a:gsLst>
              <a:gs pos="800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4300840D-0A0B-4512-BACA-B439D5B9C57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914814" y="1924949"/>
            <a:ext cx="6857999" cy="3028379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alpha val="46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D2B78728-A580-49A7-84F9-6EF6F583AD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263195" y="4092815"/>
            <a:ext cx="2501979" cy="3028381"/>
          </a:xfrm>
          <a:prstGeom prst="rect">
            <a:avLst/>
          </a:prstGeom>
          <a:gradFill>
            <a:gsLst>
              <a:gs pos="2000">
                <a:schemeClr val="accent1">
                  <a:alpha val="29000"/>
                </a:schemeClr>
              </a:gs>
              <a:gs pos="100000">
                <a:srgbClr val="000000">
                  <a:alpha val="30000"/>
                </a:srgb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38FAA1A1-D861-433F-88FA-1E9D6FD31D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0635413">
            <a:off x="-376302" y="969718"/>
            <a:ext cx="2925267" cy="4178958"/>
          </a:xfrm>
          <a:custGeom>
            <a:avLst/>
            <a:gdLst>
              <a:gd name="connsiteX0" fmla="*/ 2432225 w 3900357"/>
              <a:gd name="connsiteY0" fmla="*/ 93939 h 4178958"/>
              <a:gd name="connsiteX1" fmla="*/ 3900357 w 3900357"/>
              <a:gd name="connsiteY1" fmla="*/ 2089479 h 4178958"/>
              <a:gd name="connsiteX2" fmla="*/ 1810878 w 3900357"/>
              <a:gd name="connsiteY2" fmla="*/ 4178958 h 4178958"/>
              <a:gd name="connsiteX3" fmla="*/ 78249 w 3900357"/>
              <a:gd name="connsiteY3" fmla="*/ 3257727 h 4178958"/>
              <a:gd name="connsiteX4" fmla="*/ 0 w 3900357"/>
              <a:gd name="connsiteY4" fmla="*/ 3128923 h 4178958"/>
              <a:gd name="connsiteX5" fmla="*/ 831324 w 3900357"/>
              <a:gd name="connsiteY5" fmla="*/ 244281 h 4178958"/>
              <a:gd name="connsiteX6" fmla="*/ 997559 w 3900357"/>
              <a:gd name="connsiteY6" fmla="*/ 164202 h 4178958"/>
              <a:gd name="connsiteX7" fmla="*/ 1810878 w 3900357"/>
              <a:gd name="connsiteY7" fmla="*/ 0 h 4178958"/>
              <a:gd name="connsiteX8" fmla="*/ 2432225 w 3900357"/>
              <a:gd name="connsiteY8" fmla="*/ 93939 h 4178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00357" h="4178958">
                <a:moveTo>
                  <a:pt x="2432225" y="93939"/>
                </a:moveTo>
                <a:cubicBezTo>
                  <a:pt x="3282786" y="358491"/>
                  <a:pt x="3900357" y="1151865"/>
                  <a:pt x="3900357" y="2089479"/>
                </a:cubicBezTo>
                <a:cubicBezTo>
                  <a:pt x="3900357" y="3243466"/>
                  <a:pt x="2964865" y="4178958"/>
                  <a:pt x="1810878" y="4178958"/>
                </a:cubicBezTo>
                <a:cubicBezTo>
                  <a:pt x="1089636" y="4178958"/>
                  <a:pt x="453744" y="3813531"/>
                  <a:pt x="78249" y="3257727"/>
                </a:cubicBezTo>
                <a:lnTo>
                  <a:pt x="0" y="3128923"/>
                </a:lnTo>
                <a:lnTo>
                  <a:pt x="831324" y="244281"/>
                </a:lnTo>
                <a:lnTo>
                  <a:pt x="997559" y="164202"/>
                </a:lnTo>
                <a:cubicBezTo>
                  <a:pt x="1247540" y="58468"/>
                  <a:pt x="1522381" y="0"/>
                  <a:pt x="1810878" y="0"/>
                </a:cubicBezTo>
                <a:cubicBezTo>
                  <a:pt x="2027251" y="0"/>
                  <a:pt x="2235942" y="32888"/>
                  <a:pt x="2432225" y="93939"/>
                </a:cubicBezTo>
                <a:close/>
              </a:path>
            </a:pathLst>
          </a:custGeom>
          <a:gradFill>
            <a:gsLst>
              <a:gs pos="29000">
                <a:srgbClr val="000000">
                  <a:alpha val="0"/>
                </a:srgbClr>
              </a:gs>
              <a:gs pos="100000">
                <a:schemeClr val="accent1">
                  <a:alpha val="43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8D71EDA1-87BF-4D5D-AB79-F346FD1927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914820" y="1904672"/>
            <a:ext cx="6858003" cy="3028376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lumMod val="60000"/>
                  <a:lumOff val="40000"/>
                  <a:alpha val="11000"/>
                </a:schemeClr>
              </a:gs>
            </a:gsLst>
            <a:lin ang="7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E81AA9C-73B4-2C5A-70BC-51533F15F4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0041" y="586855"/>
            <a:ext cx="2401025" cy="3387497"/>
          </a:xfrm>
        </p:spPr>
        <p:txBody>
          <a:bodyPr anchor="b">
            <a:normAutofit/>
          </a:bodyPr>
          <a:lstStyle/>
          <a:p>
            <a:pPr algn="r"/>
            <a:r>
              <a:rPr lang="en-GB" sz="3500" dirty="0">
                <a:solidFill>
                  <a:srgbClr val="FFFFFF"/>
                </a:solidFill>
              </a:rPr>
              <a:t>Why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DA50E3-5F75-4D8F-5095-476BAB92F18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36295" y="649480"/>
            <a:ext cx="2268977" cy="5546047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en-GB" sz="1700" b="1" u="sng" dirty="0"/>
              <a:t>Gap identified- </a:t>
            </a:r>
          </a:p>
          <a:p>
            <a:r>
              <a:rPr lang="en-GB" sz="1700" dirty="0"/>
              <a:t>Hard to reach/hard to engage falling through net</a:t>
            </a:r>
          </a:p>
          <a:p>
            <a:pPr marL="0" indent="0">
              <a:buNone/>
            </a:pPr>
            <a:r>
              <a:rPr lang="en-GB" sz="1700" b="1" dirty="0"/>
              <a:t>AIMS</a:t>
            </a:r>
          </a:p>
          <a:p>
            <a:r>
              <a:rPr lang="en-GB" sz="1700" dirty="0"/>
              <a:t>To improve health outcomes</a:t>
            </a:r>
          </a:p>
          <a:p>
            <a:r>
              <a:rPr lang="en-GB" sz="1700" dirty="0"/>
              <a:t>Reduce LAS callouts</a:t>
            </a:r>
          </a:p>
          <a:p>
            <a:r>
              <a:rPr lang="en-GB" sz="1700" dirty="0"/>
              <a:t>Reduce unplanned A+E attendances</a:t>
            </a:r>
          </a:p>
          <a:p>
            <a:r>
              <a:rPr lang="en-GB" sz="1700" dirty="0"/>
              <a:t>Engage with existing services</a:t>
            </a:r>
          </a:p>
          <a:p>
            <a:pPr marL="0" indent="0">
              <a:buNone/>
            </a:pPr>
            <a:r>
              <a:rPr lang="en-GB" sz="1700" b="1" dirty="0"/>
              <a:t>Overall aim</a:t>
            </a:r>
          </a:p>
          <a:p>
            <a:r>
              <a:rPr lang="en-GB" sz="1800" b="1" dirty="0"/>
              <a:t>TO IMPROVE WELLBEING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BF9EA95-1FB7-8A94-BFFF-9543CBAD375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2126" y="2875624"/>
            <a:ext cx="2711832" cy="1118631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56D0A6B-0E34-75A7-9C92-1A26CB3AC9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78240" y="6455664"/>
            <a:ext cx="336042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  <a:defRPr/>
            </a:pPr>
            <a:fld id="{143C3DDB-462F-420F-9B4B-4C50B8ACC7AA}" type="slidenum">
              <a:rPr lang="en-GB" sz="1000">
                <a:solidFill>
                  <a:schemeClr val="tx1">
                    <a:lumMod val="50000"/>
                    <a:lumOff val="50000"/>
                  </a:schemeClr>
                </a:solidFill>
              </a:rPr>
              <a:pPr>
                <a:spcAft>
                  <a:spcPts val="600"/>
                </a:spcAft>
                <a:defRPr/>
              </a:pPr>
              <a:t>3</a:t>
            </a:fld>
            <a:endParaRPr lang="en-GB" sz="100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94935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8" name="Rectangle 47">
            <a:extLst>
              <a:ext uri="{FF2B5EF4-FFF2-40B4-BE49-F238E27FC236}">
                <a16:creationId xmlns:a16="http://schemas.microsoft.com/office/drawing/2014/main" id="{C4285719-470E-454C-AF62-8323075F1F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1714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CD9FE4EF-C4D8-49A0-B2FF-81D8DB7D8A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914813" y="1914812"/>
            <a:ext cx="6858000" cy="3028377"/>
          </a:xfrm>
          <a:prstGeom prst="rect">
            <a:avLst/>
          </a:prstGeom>
          <a:gradFill>
            <a:gsLst>
              <a:gs pos="800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4300840D-0A0B-4512-BACA-B439D5B9C57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914814" y="1924949"/>
            <a:ext cx="6857999" cy="3028379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alpha val="46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D2B78728-A580-49A7-84F9-6EF6F583AD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263195" y="4092815"/>
            <a:ext cx="2501979" cy="3028381"/>
          </a:xfrm>
          <a:prstGeom prst="rect">
            <a:avLst/>
          </a:prstGeom>
          <a:gradFill>
            <a:gsLst>
              <a:gs pos="2000">
                <a:schemeClr val="accent1">
                  <a:alpha val="29000"/>
                </a:schemeClr>
              </a:gs>
              <a:gs pos="100000">
                <a:srgbClr val="000000">
                  <a:alpha val="30000"/>
                </a:srgb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6" name="Freeform: Shape 55">
            <a:extLst>
              <a:ext uri="{FF2B5EF4-FFF2-40B4-BE49-F238E27FC236}">
                <a16:creationId xmlns:a16="http://schemas.microsoft.com/office/drawing/2014/main" id="{38FAA1A1-D861-433F-88FA-1E9D6FD31D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0635413">
            <a:off x="-376302" y="969718"/>
            <a:ext cx="2925267" cy="4178958"/>
          </a:xfrm>
          <a:custGeom>
            <a:avLst/>
            <a:gdLst>
              <a:gd name="connsiteX0" fmla="*/ 2432225 w 3900357"/>
              <a:gd name="connsiteY0" fmla="*/ 93939 h 4178958"/>
              <a:gd name="connsiteX1" fmla="*/ 3900357 w 3900357"/>
              <a:gd name="connsiteY1" fmla="*/ 2089479 h 4178958"/>
              <a:gd name="connsiteX2" fmla="*/ 1810878 w 3900357"/>
              <a:gd name="connsiteY2" fmla="*/ 4178958 h 4178958"/>
              <a:gd name="connsiteX3" fmla="*/ 78249 w 3900357"/>
              <a:gd name="connsiteY3" fmla="*/ 3257727 h 4178958"/>
              <a:gd name="connsiteX4" fmla="*/ 0 w 3900357"/>
              <a:gd name="connsiteY4" fmla="*/ 3128923 h 4178958"/>
              <a:gd name="connsiteX5" fmla="*/ 831324 w 3900357"/>
              <a:gd name="connsiteY5" fmla="*/ 244281 h 4178958"/>
              <a:gd name="connsiteX6" fmla="*/ 997559 w 3900357"/>
              <a:gd name="connsiteY6" fmla="*/ 164202 h 4178958"/>
              <a:gd name="connsiteX7" fmla="*/ 1810878 w 3900357"/>
              <a:gd name="connsiteY7" fmla="*/ 0 h 4178958"/>
              <a:gd name="connsiteX8" fmla="*/ 2432225 w 3900357"/>
              <a:gd name="connsiteY8" fmla="*/ 93939 h 4178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00357" h="4178958">
                <a:moveTo>
                  <a:pt x="2432225" y="93939"/>
                </a:moveTo>
                <a:cubicBezTo>
                  <a:pt x="3282786" y="358491"/>
                  <a:pt x="3900357" y="1151865"/>
                  <a:pt x="3900357" y="2089479"/>
                </a:cubicBezTo>
                <a:cubicBezTo>
                  <a:pt x="3900357" y="3243466"/>
                  <a:pt x="2964865" y="4178958"/>
                  <a:pt x="1810878" y="4178958"/>
                </a:cubicBezTo>
                <a:cubicBezTo>
                  <a:pt x="1089636" y="4178958"/>
                  <a:pt x="453744" y="3813531"/>
                  <a:pt x="78249" y="3257727"/>
                </a:cubicBezTo>
                <a:lnTo>
                  <a:pt x="0" y="3128923"/>
                </a:lnTo>
                <a:lnTo>
                  <a:pt x="831324" y="244281"/>
                </a:lnTo>
                <a:lnTo>
                  <a:pt x="997559" y="164202"/>
                </a:lnTo>
                <a:cubicBezTo>
                  <a:pt x="1247540" y="58468"/>
                  <a:pt x="1522381" y="0"/>
                  <a:pt x="1810878" y="0"/>
                </a:cubicBezTo>
                <a:cubicBezTo>
                  <a:pt x="2027251" y="0"/>
                  <a:pt x="2235942" y="32888"/>
                  <a:pt x="2432225" y="93939"/>
                </a:cubicBezTo>
                <a:close/>
              </a:path>
            </a:pathLst>
          </a:custGeom>
          <a:gradFill>
            <a:gsLst>
              <a:gs pos="29000">
                <a:srgbClr val="000000">
                  <a:alpha val="0"/>
                </a:srgbClr>
              </a:gs>
              <a:gs pos="100000">
                <a:schemeClr val="accent1">
                  <a:alpha val="43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8D71EDA1-87BF-4D5D-AB79-F346FD1927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914820" y="1904672"/>
            <a:ext cx="6858003" cy="3028376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lumMod val="60000"/>
                  <a:lumOff val="40000"/>
                  <a:alpha val="11000"/>
                </a:schemeClr>
              </a:gs>
            </a:gsLst>
            <a:lin ang="7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33A1B7F-487C-28AA-11CC-A00F214E27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0041" y="586855"/>
            <a:ext cx="2401025" cy="3387497"/>
          </a:xfrm>
        </p:spPr>
        <p:txBody>
          <a:bodyPr anchor="b">
            <a:normAutofit/>
          </a:bodyPr>
          <a:lstStyle/>
          <a:p>
            <a:pPr algn="r"/>
            <a:r>
              <a:rPr lang="en-GB" sz="3500" b="1" u="sng">
                <a:solidFill>
                  <a:srgbClr val="FFFFFF"/>
                </a:solidFill>
              </a:rPr>
              <a:t>How 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86856A9-6ACF-1E38-1AA0-A31EA297471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36295" y="649480"/>
            <a:ext cx="2268977" cy="5546047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en-GB" sz="1700" b="1" dirty="0"/>
              <a:t>Referral received</a:t>
            </a:r>
          </a:p>
          <a:p>
            <a:r>
              <a:rPr lang="en-GB" sz="1700" b="1" dirty="0"/>
              <a:t>Stage 1</a:t>
            </a:r>
          </a:p>
          <a:p>
            <a:pPr marL="0" indent="0">
              <a:buNone/>
            </a:pPr>
            <a:r>
              <a:rPr lang="en-GB" sz="1700" dirty="0"/>
              <a:t>Initial Multiparter Case Conference/Hospital Visit= SMD nurse evaluate if meets criteria?</a:t>
            </a:r>
          </a:p>
          <a:p>
            <a:pPr marL="0" indent="0">
              <a:buNone/>
            </a:pPr>
            <a:r>
              <a:rPr lang="en-GB" sz="1700" dirty="0"/>
              <a:t>Either </a:t>
            </a:r>
          </a:p>
          <a:p>
            <a:pPr marL="0" indent="0">
              <a:buNone/>
            </a:pPr>
            <a:r>
              <a:rPr lang="en-GB" sz="1700" dirty="0"/>
              <a:t> Accept ( Stage 2)</a:t>
            </a:r>
          </a:p>
          <a:p>
            <a:pPr marL="0" indent="0">
              <a:buNone/>
            </a:pPr>
            <a:r>
              <a:rPr lang="en-GB" sz="1700" dirty="0"/>
              <a:t> Reject with signposting/recommendation</a:t>
            </a:r>
          </a:p>
          <a:p>
            <a:r>
              <a:rPr lang="en-GB" sz="1700" b="1" dirty="0"/>
              <a:t>Stage 2</a:t>
            </a:r>
          </a:p>
          <a:p>
            <a:r>
              <a:rPr lang="en-GB" sz="1700" b="1" dirty="0"/>
              <a:t>Intensive </a:t>
            </a:r>
            <a:r>
              <a:rPr lang="en-GB" sz="1700" dirty="0"/>
              <a:t>work with Key worker/Out reach</a:t>
            </a:r>
          </a:p>
          <a:p>
            <a:r>
              <a:rPr lang="en-GB" sz="1700" dirty="0"/>
              <a:t>Evaluate after x 3 months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6378269-2828-A42B-7EF1-2DC6AC1C661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2126" y="2875624"/>
            <a:ext cx="2711832" cy="1118631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4AA416B-CA45-26CF-27D8-9706DD1EFB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78240" y="6455664"/>
            <a:ext cx="336042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  <a:defRPr/>
            </a:pPr>
            <a:fld id="{143C3DDB-462F-420F-9B4B-4C50B8ACC7AA}" type="slidenum">
              <a:rPr lang="en-GB" sz="1000">
                <a:solidFill>
                  <a:schemeClr val="tx1">
                    <a:lumMod val="50000"/>
                    <a:lumOff val="50000"/>
                  </a:schemeClr>
                </a:solidFill>
              </a:rPr>
              <a:pPr>
                <a:spcAft>
                  <a:spcPts val="600"/>
                </a:spcAft>
                <a:defRPr/>
              </a:pPr>
              <a:t>4</a:t>
            </a:fld>
            <a:endParaRPr lang="en-GB" sz="100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55684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A4AC5506-6312-4701-8D3C-40187889A94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651752"/>
            <a:ext cx="9144000" cy="73655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C067B5B-7974-8AE2-FD2C-6972486480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7399" y="643467"/>
            <a:ext cx="8408193" cy="744836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 defTabSz="914400"/>
            <a:r>
              <a:rPr lang="en-US" sz="3600" kern="120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How</a:t>
            </a:r>
          </a:p>
        </p:txBody>
      </p:sp>
      <p:pic>
        <p:nvPicPr>
          <p:cNvPr id="6" name="Content Placeholder 5" descr="A picture containing chart&#10;&#10;Description automatically generated">
            <a:extLst>
              <a:ext uri="{FF2B5EF4-FFF2-40B4-BE49-F238E27FC236}">
                <a16:creationId xmlns:a16="http://schemas.microsoft.com/office/drawing/2014/main" id="{7A210CB5-B7A9-2DE5-F278-C03F755F5B8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91374"/>
            <a:ext cx="9143999" cy="5033969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F621C79-65F6-3F55-247F-50B10ED482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  <a:defRPr/>
            </a:pPr>
            <a:fld id="{143C3DDB-462F-420F-9B4B-4C50B8ACC7AA}" type="slidenum">
              <a:rPr lang="en-US" sz="1200" smtClean="0"/>
              <a:pPr>
                <a:spcAft>
                  <a:spcPts val="600"/>
                </a:spcAft>
                <a:defRPr/>
              </a:pPr>
              <a:t>5</a:t>
            </a:fld>
            <a:endParaRPr lang="en-US" sz="120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6FB7CF3-04FA-747C-9F88-A505D2A5768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6176" y="548680"/>
            <a:ext cx="2987824" cy="1289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426731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9" name="Rectangle 18">
            <a:extLst>
              <a:ext uri="{FF2B5EF4-FFF2-40B4-BE49-F238E27FC236}">
                <a16:creationId xmlns:a16="http://schemas.microsoft.com/office/drawing/2014/main" id="{C4285719-470E-454C-AF62-8323075F1F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1714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CD9FE4EF-C4D8-49A0-B2FF-81D8DB7D8A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914813" y="1914812"/>
            <a:ext cx="6858000" cy="3028377"/>
          </a:xfrm>
          <a:prstGeom prst="rect">
            <a:avLst/>
          </a:prstGeom>
          <a:gradFill>
            <a:gsLst>
              <a:gs pos="800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4300840D-0A0B-4512-BACA-B439D5B9C57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914814" y="1924949"/>
            <a:ext cx="6857999" cy="3028379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alpha val="46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D2B78728-A580-49A7-84F9-6EF6F583AD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263195" y="4092815"/>
            <a:ext cx="2501979" cy="3028381"/>
          </a:xfrm>
          <a:prstGeom prst="rect">
            <a:avLst/>
          </a:prstGeom>
          <a:gradFill>
            <a:gsLst>
              <a:gs pos="2000">
                <a:schemeClr val="accent1">
                  <a:alpha val="29000"/>
                </a:schemeClr>
              </a:gs>
              <a:gs pos="100000">
                <a:srgbClr val="000000">
                  <a:alpha val="30000"/>
                </a:srgb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7" name="Freeform: Shape 26">
            <a:extLst>
              <a:ext uri="{FF2B5EF4-FFF2-40B4-BE49-F238E27FC236}">
                <a16:creationId xmlns:a16="http://schemas.microsoft.com/office/drawing/2014/main" id="{38FAA1A1-D861-433F-88FA-1E9D6FD31D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0635413">
            <a:off x="-376302" y="969718"/>
            <a:ext cx="2925267" cy="4178958"/>
          </a:xfrm>
          <a:custGeom>
            <a:avLst/>
            <a:gdLst>
              <a:gd name="connsiteX0" fmla="*/ 2432225 w 3900357"/>
              <a:gd name="connsiteY0" fmla="*/ 93939 h 4178958"/>
              <a:gd name="connsiteX1" fmla="*/ 3900357 w 3900357"/>
              <a:gd name="connsiteY1" fmla="*/ 2089479 h 4178958"/>
              <a:gd name="connsiteX2" fmla="*/ 1810878 w 3900357"/>
              <a:gd name="connsiteY2" fmla="*/ 4178958 h 4178958"/>
              <a:gd name="connsiteX3" fmla="*/ 78249 w 3900357"/>
              <a:gd name="connsiteY3" fmla="*/ 3257727 h 4178958"/>
              <a:gd name="connsiteX4" fmla="*/ 0 w 3900357"/>
              <a:gd name="connsiteY4" fmla="*/ 3128923 h 4178958"/>
              <a:gd name="connsiteX5" fmla="*/ 831324 w 3900357"/>
              <a:gd name="connsiteY5" fmla="*/ 244281 h 4178958"/>
              <a:gd name="connsiteX6" fmla="*/ 997559 w 3900357"/>
              <a:gd name="connsiteY6" fmla="*/ 164202 h 4178958"/>
              <a:gd name="connsiteX7" fmla="*/ 1810878 w 3900357"/>
              <a:gd name="connsiteY7" fmla="*/ 0 h 4178958"/>
              <a:gd name="connsiteX8" fmla="*/ 2432225 w 3900357"/>
              <a:gd name="connsiteY8" fmla="*/ 93939 h 4178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00357" h="4178958">
                <a:moveTo>
                  <a:pt x="2432225" y="93939"/>
                </a:moveTo>
                <a:cubicBezTo>
                  <a:pt x="3282786" y="358491"/>
                  <a:pt x="3900357" y="1151865"/>
                  <a:pt x="3900357" y="2089479"/>
                </a:cubicBezTo>
                <a:cubicBezTo>
                  <a:pt x="3900357" y="3243466"/>
                  <a:pt x="2964865" y="4178958"/>
                  <a:pt x="1810878" y="4178958"/>
                </a:cubicBezTo>
                <a:cubicBezTo>
                  <a:pt x="1089636" y="4178958"/>
                  <a:pt x="453744" y="3813531"/>
                  <a:pt x="78249" y="3257727"/>
                </a:cubicBezTo>
                <a:lnTo>
                  <a:pt x="0" y="3128923"/>
                </a:lnTo>
                <a:lnTo>
                  <a:pt x="831324" y="244281"/>
                </a:lnTo>
                <a:lnTo>
                  <a:pt x="997559" y="164202"/>
                </a:lnTo>
                <a:cubicBezTo>
                  <a:pt x="1247540" y="58468"/>
                  <a:pt x="1522381" y="0"/>
                  <a:pt x="1810878" y="0"/>
                </a:cubicBezTo>
                <a:cubicBezTo>
                  <a:pt x="2027251" y="0"/>
                  <a:pt x="2235942" y="32888"/>
                  <a:pt x="2432225" y="93939"/>
                </a:cubicBezTo>
                <a:close/>
              </a:path>
            </a:pathLst>
          </a:custGeom>
          <a:gradFill>
            <a:gsLst>
              <a:gs pos="29000">
                <a:srgbClr val="000000">
                  <a:alpha val="0"/>
                </a:srgbClr>
              </a:gs>
              <a:gs pos="100000">
                <a:schemeClr val="accent1">
                  <a:alpha val="43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8D71EDA1-87BF-4D5D-AB79-F346FD1927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914820" y="1904672"/>
            <a:ext cx="6858003" cy="3028376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lumMod val="60000"/>
                  <a:lumOff val="40000"/>
                  <a:alpha val="11000"/>
                </a:schemeClr>
              </a:gs>
            </a:gsLst>
            <a:lin ang="7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F84F670-DA40-A2E4-FB66-44B7BA8082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0041" y="586855"/>
            <a:ext cx="2401025" cy="3387497"/>
          </a:xfrm>
        </p:spPr>
        <p:txBody>
          <a:bodyPr anchor="b">
            <a:normAutofit/>
          </a:bodyPr>
          <a:lstStyle/>
          <a:p>
            <a:pPr algn="r"/>
            <a:r>
              <a:rPr lang="en-GB" sz="3500" b="1">
                <a:solidFill>
                  <a:srgbClr val="FFFFFF"/>
                </a:solidFill>
              </a:rPr>
              <a:t>Approach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4AB4F70-3272-9897-962F-3684ADFDD77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36295" y="649480"/>
            <a:ext cx="2268977" cy="5546047"/>
          </a:xfrm>
        </p:spPr>
        <p:txBody>
          <a:bodyPr anchor="ctr">
            <a:normAutofit/>
          </a:bodyPr>
          <a:lstStyle/>
          <a:p>
            <a:r>
              <a:rPr lang="en-GB" sz="1700" dirty="0"/>
              <a:t>Whole person Trauma Informed Approach</a:t>
            </a:r>
          </a:p>
          <a:p>
            <a:r>
              <a:rPr lang="en-GB" sz="1700" dirty="0"/>
              <a:t>Meet the person where they are at</a:t>
            </a:r>
          </a:p>
          <a:p>
            <a:pPr marL="0" indent="0">
              <a:buNone/>
            </a:pPr>
            <a:r>
              <a:rPr lang="en-GB" sz="1700" dirty="0"/>
              <a:t>Work at pace suitable to person</a:t>
            </a:r>
          </a:p>
          <a:p>
            <a:r>
              <a:rPr lang="en-GB" sz="1700" dirty="0"/>
              <a:t>Flexibility</a:t>
            </a:r>
          </a:p>
          <a:p>
            <a:r>
              <a:rPr lang="en-GB" sz="1700" dirty="0"/>
              <a:t>Plan and co-ordinate </a:t>
            </a:r>
          </a:p>
          <a:p>
            <a:r>
              <a:rPr lang="en-GB" sz="1700" dirty="0"/>
              <a:t>In reach alongside MDT</a:t>
            </a:r>
          </a:p>
          <a:p>
            <a:r>
              <a:rPr lang="en-GB" sz="1700" dirty="0"/>
              <a:t>Intensive Case Management</a:t>
            </a:r>
          </a:p>
          <a:p>
            <a:pPr>
              <a:buFontTx/>
              <a:buChar char="-"/>
            </a:pPr>
            <a:endParaRPr lang="en-GB" sz="17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4AB9601-5A8F-9CFE-4B16-062EAD6A833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2126" y="2875624"/>
            <a:ext cx="2711832" cy="1118631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39C953F-F910-8C66-87AD-E4763D7737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78240" y="6455664"/>
            <a:ext cx="336042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  <a:defRPr/>
            </a:pPr>
            <a:fld id="{143C3DDB-462F-420F-9B4B-4C50B8ACC7AA}" type="slidenum">
              <a:rPr lang="en-GB" sz="1000">
                <a:solidFill>
                  <a:schemeClr val="tx1">
                    <a:lumMod val="50000"/>
                    <a:lumOff val="50000"/>
                  </a:schemeClr>
                </a:solidFill>
              </a:rPr>
              <a:pPr>
                <a:spcAft>
                  <a:spcPts val="600"/>
                </a:spcAft>
                <a:defRPr/>
              </a:pPr>
              <a:t>6</a:t>
            </a:fld>
            <a:endParaRPr lang="en-GB" sz="100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511823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C4285719-470E-454C-AF62-8323075F1F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1714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D9FE4EF-C4D8-49A0-B2FF-81D8DB7D8A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914813" y="1914812"/>
            <a:ext cx="6858000" cy="3028377"/>
          </a:xfrm>
          <a:prstGeom prst="rect">
            <a:avLst/>
          </a:prstGeom>
          <a:gradFill>
            <a:gsLst>
              <a:gs pos="800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4300840D-0A0B-4512-BACA-B439D5B9C57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914814" y="1924949"/>
            <a:ext cx="6857999" cy="3028379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alpha val="46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D2B78728-A580-49A7-84F9-6EF6F583AD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263195" y="4092815"/>
            <a:ext cx="2501979" cy="3028381"/>
          </a:xfrm>
          <a:prstGeom prst="rect">
            <a:avLst/>
          </a:prstGeom>
          <a:gradFill>
            <a:gsLst>
              <a:gs pos="2000">
                <a:schemeClr val="accent1">
                  <a:alpha val="29000"/>
                </a:schemeClr>
              </a:gs>
              <a:gs pos="100000">
                <a:srgbClr val="000000">
                  <a:alpha val="30000"/>
                </a:srgb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38FAA1A1-D861-433F-88FA-1E9D6FD31D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0635413">
            <a:off x="-376302" y="969718"/>
            <a:ext cx="2925267" cy="4178958"/>
          </a:xfrm>
          <a:custGeom>
            <a:avLst/>
            <a:gdLst>
              <a:gd name="connsiteX0" fmla="*/ 2432225 w 3900357"/>
              <a:gd name="connsiteY0" fmla="*/ 93939 h 4178958"/>
              <a:gd name="connsiteX1" fmla="*/ 3900357 w 3900357"/>
              <a:gd name="connsiteY1" fmla="*/ 2089479 h 4178958"/>
              <a:gd name="connsiteX2" fmla="*/ 1810878 w 3900357"/>
              <a:gd name="connsiteY2" fmla="*/ 4178958 h 4178958"/>
              <a:gd name="connsiteX3" fmla="*/ 78249 w 3900357"/>
              <a:gd name="connsiteY3" fmla="*/ 3257727 h 4178958"/>
              <a:gd name="connsiteX4" fmla="*/ 0 w 3900357"/>
              <a:gd name="connsiteY4" fmla="*/ 3128923 h 4178958"/>
              <a:gd name="connsiteX5" fmla="*/ 831324 w 3900357"/>
              <a:gd name="connsiteY5" fmla="*/ 244281 h 4178958"/>
              <a:gd name="connsiteX6" fmla="*/ 997559 w 3900357"/>
              <a:gd name="connsiteY6" fmla="*/ 164202 h 4178958"/>
              <a:gd name="connsiteX7" fmla="*/ 1810878 w 3900357"/>
              <a:gd name="connsiteY7" fmla="*/ 0 h 4178958"/>
              <a:gd name="connsiteX8" fmla="*/ 2432225 w 3900357"/>
              <a:gd name="connsiteY8" fmla="*/ 93939 h 4178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00357" h="4178958">
                <a:moveTo>
                  <a:pt x="2432225" y="93939"/>
                </a:moveTo>
                <a:cubicBezTo>
                  <a:pt x="3282786" y="358491"/>
                  <a:pt x="3900357" y="1151865"/>
                  <a:pt x="3900357" y="2089479"/>
                </a:cubicBezTo>
                <a:cubicBezTo>
                  <a:pt x="3900357" y="3243466"/>
                  <a:pt x="2964865" y="4178958"/>
                  <a:pt x="1810878" y="4178958"/>
                </a:cubicBezTo>
                <a:cubicBezTo>
                  <a:pt x="1089636" y="4178958"/>
                  <a:pt x="453744" y="3813531"/>
                  <a:pt x="78249" y="3257727"/>
                </a:cubicBezTo>
                <a:lnTo>
                  <a:pt x="0" y="3128923"/>
                </a:lnTo>
                <a:lnTo>
                  <a:pt x="831324" y="244281"/>
                </a:lnTo>
                <a:lnTo>
                  <a:pt x="997559" y="164202"/>
                </a:lnTo>
                <a:cubicBezTo>
                  <a:pt x="1247540" y="58468"/>
                  <a:pt x="1522381" y="0"/>
                  <a:pt x="1810878" y="0"/>
                </a:cubicBezTo>
                <a:cubicBezTo>
                  <a:pt x="2027251" y="0"/>
                  <a:pt x="2235942" y="32888"/>
                  <a:pt x="2432225" y="93939"/>
                </a:cubicBezTo>
                <a:close/>
              </a:path>
            </a:pathLst>
          </a:custGeom>
          <a:gradFill>
            <a:gsLst>
              <a:gs pos="29000">
                <a:srgbClr val="000000">
                  <a:alpha val="0"/>
                </a:srgbClr>
              </a:gs>
              <a:gs pos="100000">
                <a:schemeClr val="accent1">
                  <a:alpha val="43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8D71EDA1-87BF-4D5D-AB79-F346FD1927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914820" y="1904672"/>
            <a:ext cx="6858003" cy="3028376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lumMod val="60000"/>
                  <a:lumOff val="40000"/>
                  <a:alpha val="11000"/>
                </a:schemeClr>
              </a:gs>
            </a:gsLst>
            <a:lin ang="7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93FF49B-84BD-7D84-0B92-319D54383A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0041" y="586855"/>
            <a:ext cx="2401025" cy="3387497"/>
          </a:xfrm>
        </p:spPr>
        <p:txBody>
          <a:bodyPr anchor="b">
            <a:normAutofit/>
          </a:bodyPr>
          <a:lstStyle/>
          <a:p>
            <a:pPr algn="r"/>
            <a:r>
              <a:rPr lang="en-GB" sz="3500">
                <a:solidFill>
                  <a:srgbClr val="FFFFFF"/>
                </a:solidFill>
              </a:rPr>
              <a:t>Criteria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0A555E3-35B4-6CA2-0AFC-39A7C7FA155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36295" y="649480"/>
            <a:ext cx="2268977" cy="5546047"/>
          </a:xfrm>
        </p:spPr>
        <p:txBody>
          <a:bodyPr anchor="ctr">
            <a:normAutofit lnSpcReduction="10000"/>
          </a:bodyPr>
          <a:lstStyle/>
          <a:p>
            <a:pPr marL="0" indent="0">
              <a:buNone/>
            </a:pPr>
            <a:r>
              <a:rPr lang="en-GB" sz="3600" b="1" dirty="0"/>
              <a:t>Inclusion</a:t>
            </a:r>
          </a:p>
          <a:p>
            <a:r>
              <a:rPr lang="en-GB" sz="1600" dirty="0"/>
              <a:t>SMD – At risk of avoidable harm through unmet health need</a:t>
            </a:r>
          </a:p>
          <a:p>
            <a:r>
              <a:rPr lang="en-GB" sz="1600" dirty="0"/>
              <a:t>LB Westminster ( including borders)</a:t>
            </a:r>
          </a:p>
          <a:p>
            <a:r>
              <a:rPr lang="en-GB" sz="1600" dirty="0"/>
              <a:t>Case by case assessment of OOB placed by Westminster</a:t>
            </a:r>
          </a:p>
          <a:p>
            <a:endParaRPr lang="en-GB" sz="1600" dirty="0"/>
          </a:p>
          <a:p>
            <a:pPr marL="0" indent="0">
              <a:buNone/>
            </a:pPr>
            <a:r>
              <a:rPr lang="en-GB" sz="3600" b="1" dirty="0"/>
              <a:t>Exclusion</a:t>
            </a:r>
          </a:p>
          <a:p>
            <a:r>
              <a:rPr lang="en-GB" sz="1600" dirty="0"/>
              <a:t>Primary Mental Health/Self neglect</a:t>
            </a:r>
          </a:p>
          <a:p>
            <a:r>
              <a:rPr lang="en-GB" sz="1600" dirty="0"/>
              <a:t>Chronic disease management</a:t>
            </a:r>
          </a:p>
          <a:p>
            <a:r>
              <a:rPr lang="en-GB" sz="1600" dirty="0"/>
              <a:t>OOB with no Westminster connection</a:t>
            </a:r>
          </a:p>
          <a:p>
            <a:r>
              <a:rPr lang="en-GB" sz="1600" dirty="0"/>
              <a:t>Under 18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EC2428E-9C6C-5ED0-A032-99A1EB6CDBF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2126" y="2875624"/>
            <a:ext cx="2711832" cy="1118631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31F0B7D-DE56-B52C-E8C5-1BD445AE1B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78240" y="6455664"/>
            <a:ext cx="336042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  <a:defRPr/>
            </a:pPr>
            <a:fld id="{143C3DDB-462F-420F-9B4B-4C50B8ACC7AA}" type="slidenum">
              <a:rPr lang="en-GB" sz="1000">
                <a:solidFill>
                  <a:schemeClr val="tx1">
                    <a:lumMod val="50000"/>
                    <a:lumOff val="50000"/>
                  </a:schemeClr>
                </a:solidFill>
              </a:rPr>
              <a:pPr>
                <a:spcAft>
                  <a:spcPts val="600"/>
                </a:spcAft>
                <a:defRPr/>
              </a:pPr>
              <a:t>7</a:t>
            </a:fld>
            <a:endParaRPr lang="en-GB" sz="100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302166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C4285719-470E-454C-AF62-8323075F1F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1714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D9FE4EF-C4D8-49A0-B2FF-81D8DB7D8A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914813" y="1914812"/>
            <a:ext cx="6858000" cy="3028377"/>
          </a:xfrm>
          <a:prstGeom prst="rect">
            <a:avLst/>
          </a:prstGeom>
          <a:gradFill>
            <a:gsLst>
              <a:gs pos="800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4300840D-0A0B-4512-BACA-B439D5B9C57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914814" y="1924949"/>
            <a:ext cx="6857999" cy="3028379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alpha val="46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D2B78728-A580-49A7-84F9-6EF6F583AD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263195" y="4092815"/>
            <a:ext cx="2501979" cy="3028381"/>
          </a:xfrm>
          <a:prstGeom prst="rect">
            <a:avLst/>
          </a:prstGeom>
          <a:gradFill>
            <a:gsLst>
              <a:gs pos="2000">
                <a:schemeClr val="accent1">
                  <a:alpha val="29000"/>
                </a:schemeClr>
              </a:gs>
              <a:gs pos="100000">
                <a:srgbClr val="000000">
                  <a:alpha val="30000"/>
                </a:srgb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38FAA1A1-D861-433F-88FA-1E9D6FD31D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0635413">
            <a:off x="-376302" y="969718"/>
            <a:ext cx="2925267" cy="4178958"/>
          </a:xfrm>
          <a:custGeom>
            <a:avLst/>
            <a:gdLst>
              <a:gd name="connsiteX0" fmla="*/ 2432225 w 3900357"/>
              <a:gd name="connsiteY0" fmla="*/ 93939 h 4178958"/>
              <a:gd name="connsiteX1" fmla="*/ 3900357 w 3900357"/>
              <a:gd name="connsiteY1" fmla="*/ 2089479 h 4178958"/>
              <a:gd name="connsiteX2" fmla="*/ 1810878 w 3900357"/>
              <a:gd name="connsiteY2" fmla="*/ 4178958 h 4178958"/>
              <a:gd name="connsiteX3" fmla="*/ 78249 w 3900357"/>
              <a:gd name="connsiteY3" fmla="*/ 3257727 h 4178958"/>
              <a:gd name="connsiteX4" fmla="*/ 0 w 3900357"/>
              <a:gd name="connsiteY4" fmla="*/ 3128923 h 4178958"/>
              <a:gd name="connsiteX5" fmla="*/ 831324 w 3900357"/>
              <a:gd name="connsiteY5" fmla="*/ 244281 h 4178958"/>
              <a:gd name="connsiteX6" fmla="*/ 997559 w 3900357"/>
              <a:gd name="connsiteY6" fmla="*/ 164202 h 4178958"/>
              <a:gd name="connsiteX7" fmla="*/ 1810878 w 3900357"/>
              <a:gd name="connsiteY7" fmla="*/ 0 h 4178958"/>
              <a:gd name="connsiteX8" fmla="*/ 2432225 w 3900357"/>
              <a:gd name="connsiteY8" fmla="*/ 93939 h 4178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00357" h="4178958">
                <a:moveTo>
                  <a:pt x="2432225" y="93939"/>
                </a:moveTo>
                <a:cubicBezTo>
                  <a:pt x="3282786" y="358491"/>
                  <a:pt x="3900357" y="1151865"/>
                  <a:pt x="3900357" y="2089479"/>
                </a:cubicBezTo>
                <a:cubicBezTo>
                  <a:pt x="3900357" y="3243466"/>
                  <a:pt x="2964865" y="4178958"/>
                  <a:pt x="1810878" y="4178958"/>
                </a:cubicBezTo>
                <a:cubicBezTo>
                  <a:pt x="1089636" y="4178958"/>
                  <a:pt x="453744" y="3813531"/>
                  <a:pt x="78249" y="3257727"/>
                </a:cubicBezTo>
                <a:lnTo>
                  <a:pt x="0" y="3128923"/>
                </a:lnTo>
                <a:lnTo>
                  <a:pt x="831324" y="244281"/>
                </a:lnTo>
                <a:lnTo>
                  <a:pt x="997559" y="164202"/>
                </a:lnTo>
                <a:cubicBezTo>
                  <a:pt x="1247540" y="58468"/>
                  <a:pt x="1522381" y="0"/>
                  <a:pt x="1810878" y="0"/>
                </a:cubicBezTo>
                <a:cubicBezTo>
                  <a:pt x="2027251" y="0"/>
                  <a:pt x="2235942" y="32888"/>
                  <a:pt x="2432225" y="93939"/>
                </a:cubicBezTo>
                <a:close/>
              </a:path>
            </a:pathLst>
          </a:custGeom>
          <a:gradFill>
            <a:gsLst>
              <a:gs pos="29000">
                <a:srgbClr val="000000">
                  <a:alpha val="0"/>
                </a:srgbClr>
              </a:gs>
              <a:gs pos="100000">
                <a:schemeClr val="accent1">
                  <a:alpha val="43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8D71EDA1-87BF-4D5D-AB79-F346FD1927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914820" y="1904672"/>
            <a:ext cx="6858003" cy="3028376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lumMod val="60000"/>
                  <a:lumOff val="40000"/>
                  <a:alpha val="11000"/>
                </a:schemeClr>
              </a:gs>
            </a:gsLst>
            <a:lin ang="7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D87657F-C5CD-08AC-3B63-A39E57436D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0041" y="586855"/>
            <a:ext cx="2401025" cy="3387497"/>
          </a:xfrm>
        </p:spPr>
        <p:txBody>
          <a:bodyPr anchor="b">
            <a:normAutofit/>
          </a:bodyPr>
          <a:lstStyle/>
          <a:p>
            <a:pPr algn="r"/>
            <a:r>
              <a:rPr lang="en-GB" sz="2500" b="1">
                <a:solidFill>
                  <a:srgbClr val="FFFFFF"/>
                </a:solidFill>
              </a:rPr>
              <a:t>Referrals/Contact Details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FBF8837-0FE5-6BC0-D5FB-F77894C48FF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36295" y="646400"/>
            <a:ext cx="2603817" cy="5549128"/>
          </a:xfrm>
        </p:spPr>
        <p:txBody>
          <a:bodyPr anchor="ctr">
            <a:normAutofit/>
          </a:bodyPr>
          <a:lstStyle/>
          <a:p>
            <a:r>
              <a:rPr lang="en-GB" sz="1700" b="1" dirty="0"/>
              <a:t>Referrals to </a:t>
            </a:r>
          </a:p>
          <a:p>
            <a:r>
              <a:rPr lang="en-GB" sz="1700" dirty="0">
                <a:hlinkClick r:id="rId2"/>
              </a:rPr>
              <a:t>Clcht.homeless@nhs.net</a:t>
            </a:r>
            <a:endParaRPr lang="en-GB" sz="1700" dirty="0"/>
          </a:p>
          <a:p>
            <a:endParaRPr lang="en-GB" sz="1700" dirty="0"/>
          </a:p>
          <a:p>
            <a:endParaRPr lang="en-GB" sz="1700" dirty="0"/>
          </a:p>
          <a:p>
            <a:r>
              <a:rPr lang="en-GB" sz="1700" b="1" dirty="0"/>
              <a:t>Contacts </a:t>
            </a:r>
          </a:p>
          <a:p>
            <a:r>
              <a:rPr lang="en-GB" sz="1700" dirty="0"/>
              <a:t>Sharon Stephens-</a:t>
            </a:r>
          </a:p>
          <a:p>
            <a:pPr marL="0" indent="0">
              <a:buNone/>
            </a:pPr>
            <a:r>
              <a:rPr lang="en-GB" sz="1700" dirty="0">
                <a:hlinkClick r:id="rId3"/>
              </a:rPr>
              <a:t>Sharon.stephens1@nhs.net</a:t>
            </a:r>
            <a:endParaRPr lang="en-GB" sz="1700" dirty="0"/>
          </a:p>
          <a:p>
            <a:r>
              <a:rPr lang="en-GB" sz="1700" dirty="0"/>
              <a:t>07443299885</a:t>
            </a:r>
          </a:p>
          <a:p>
            <a:r>
              <a:rPr lang="en-GB" sz="1700" dirty="0"/>
              <a:t>Moya Forsythe</a:t>
            </a:r>
          </a:p>
          <a:p>
            <a:pPr marL="0" indent="0">
              <a:buNone/>
            </a:pPr>
            <a:r>
              <a:rPr lang="en-GB" sz="1700" dirty="0">
                <a:hlinkClick r:id="rId4"/>
              </a:rPr>
              <a:t>M.Forsythe@nhs.net</a:t>
            </a:r>
            <a:endParaRPr lang="en-GB" sz="1700" dirty="0"/>
          </a:p>
          <a:p>
            <a:r>
              <a:rPr lang="en-GB" sz="1700" dirty="0"/>
              <a:t>07769913835</a:t>
            </a:r>
          </a:p>
          <a:p>
            <a:endParaRPr lang="en-GB" sz="1700" dirty="0"/>
          </a:p>
          <a:p>
            <a:r>
              <a:rPr lang="en-GB" sz="1700" dirty="0"/>
              <a:t>We request referrals have been or </a:t>
            </a:r>
            <a:r>
              <a:rPr lang="en-GB" sz="1800" b="1" i="1" dirty="0"/>
              <a:t>will</a:t>
            </a:r>
            <a:r>
              <a:rPr lang="en-GB" sz="1700" dirty="0"/>
              <a:t> be discussed at monthly EVF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E96A6D4-5CB2-EAD8-4602-79AED3AC2067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2126" y="2875624"/>
            <a:ext cx="2711832" cy="1118631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1A9EE26-A72A-9D93-882A-03F86DC6EE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78240" y="6455664"/>
            <a:ext cx="336042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  <a:defRPr/>
            </a:pPr>
            <a:fld id="{143C3DDB-462F-420F-9B4B-4C50B8ACC7AA}" type="slidenum">
              <a:rPr lang="en-GB" sz="1000">
                <a:solidFill>
                  <a:schemeClr val="tx1">
                    <a:lumMod val="50000"/>
                    <a:lumOff val="50000"/>
                  </a:schemeClr>
                </a:solidFill>
              </a:rPr>
              <a:pPr>
                <a:spcAft>
                  <a:spcPts val="600"/>
                </a:spcAft>
                <a:defRPr/>
              </a:pPr>
              <a:t>8</a:t>
            </a:fld>
            <a:endParaRPr lang="en-GB" sz="100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094448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CorporateDocumentCategory xmlns="5a4763a0-f8b4-4352-b99e-949453f59c64">Presentation</CorporateDocumentCategory>
    <TaxCatchAll xmlns="5a4763a0-f8b4-4352-b99e-949453f59c64">
      <Value>773</Value>
    </TaxCatchAll>
    <PublicationDate xmlns="5a4763a0-f8b4-4352-b99e-949453f59c64">2017-10-24T23:00:00+00:00</PublicationDate>
    <ShortSummary xmlns="5a4763a0-f8b4-4352-b99e-949453f59c64">&lt;p&gt;The main trust slide template with our overarching CLCH logo on it.&lt;/p&gt;</ShortSummary>
    <DocumentAuthor xmlns="5a4763a0-f8b4-4352-b99e-949453f59c64">
      <UserInfo>
        <DisplayName>Tom Stevenson</DisplayName>
        <AccountId>70</AccountId>
        <AccountType/>
      </UserInfo>
    </DocumentAuthor>
    <fd1c943533734c5a8b494b3b1c2fae76 xmlns="5a4763a0-f8b4-4352-b99e-949453f59c64">
      <Terms xmlns="http://schemas.microsoft.com/office/infopath/2007/PartnerControls">
        <TermInfo xmlns="http://schemas.microsoft.com/office/infopath/2007/PartnerControls">
          <TermName xmlns="http://schemas.microsoft.com/office/infopath/2007/PartnerControls">Communications</TermName>
          <TermId xmlns="http://schemas.microsoft.com/office/infopath/2007/PartnerControls">25cbece1-240f-495b-87c7-d17d25dbede7</TermId>
        </TermInfo>
      </Terms>
    </fd1c943533734c5a8b494b3b1c2fae76>
    <TaxKeywordTaxHTField xmlns="5a4763a0-f8b4-4352-b99e-949453f59c64">
      <Terms xmlns="http://schemas.microsoft.com/office/infopath/2007/PartnerControls"/>
    </TaxKeywordTaxHTField>
  </documentManagement>
</p:properties>
</file>

<file path=customXml/item2.xml><?xml version="1.0" encoding="utf-8"?>
<LongProperties xmlns="http://schemas.microsoft.com/office/2006/metadata/longProperties"/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Templates" ma:contentTypeID="0x010100F0797CA646BC364594023BD6F7CC82170800BB52849176776040A957C749640C2A80" ma:contentTypeVersion="8" ma:contentTypeDescription="Content type to be used for templates and forms" ma:contentTypeScope="" ma:versionID="b8ca8c45225b1adc1af0c1485dac80f7">
  <xsd:schema xmlns:xsd="http://www.w3.org/2001/XMLSchema" xmlns:xs="http://www.w3.org/2001/XMLSchema" xmlns:p="http://schemas.microsoft.com/office/2006/metadata/properties" xmlns:ns2="5a4763a0-f8b4-4352-b99e-949453f59c64" targetNamespace="http://schemas.microsoft.com/office/2006/metadata/properties" ma:root="true" ma:fieldsID="e48c87224020dec0bd60e48a5b79fa9a" ns2:_="">
    <xsd:import namespace="5a4763a0-f8b4-4352-b99e-949453f59c64"/>
    <xsd:element name="properties">
      <xsd:complexType>
        <xsd:sequence>
          <xsd:element name="documentManagement">
            <xsd:complexType>
              <xsd:all>
                <xsd:element ref="ns2:ShortSummary" minOccurs="0"/>
                <xsd:element ref="ns2:CorporateDocumentCategory"/>
                <xsd:element ref="ns2:DocumentAuthor"/>
                <xsd:element ref="ns2:PublicationDate" minOccurs="0"/>
                <xsd:element ref="ns2:TaxKeywordTaxHTField" minOccurs="0"/>
                <xsd:element ref="ns2:TaxCatchAll" minOccurs="0"/>
                <xsd:element ref="ns2:TaxCatchAllLabel" minOccurs="0"/>
                <xsd:element ref="ns2:fd1c943533734c5a8b494b3b1c2fae76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a4763a0-f8b4-4352-b99e-949453f59c64" elementFormDefault="qualified">
    <xsd:import namespace="http://schemas.microsoft.com/office/2006/documentManagement/types"/>
    <xsd:import namespace="http://schemas.microsoft.com/office/infopath/2007/PartnerControls"/>
    <xsd:element name="ShortSummary" ma:index="2" nillable="true" ma:displayName="Short Summary" ma:description="Provide a summary of the document" ma:internalName="ShortSummary" ma:readOnly="false">
      <xsd:simpleType>
        <xsd:restriction base="dms:Note">
          <xsd:maxLength value="255"/>
        </xsd:restriction>
      </xsd:simpleType>
    </xsd:element>
    <xsd:element name="CorporateDocumentCategory" ma:index="4" ma:displayName="Corporate Document Category" ma:description="What type of document is it a template for?" ma:format="Dropdown" ma:internalName="CorporateDocumentCategory" ma:readOnly="false">
      <xsd:simpleType>
        <xsd:restriction base="dms:Choice">
          <xsd:enumeration value="Action Plan"/>
          <xsd:enumeration value="Agenda"/>
          <xsd:enumeration value="Briefing"/>
          <xsd:enumeration value="Business Plan"/>
          <xsd:enumeration value="Contract"/>
          <xsd:enumeration value="Dashboard"/>
          <xsd:enumeration value="Email signature"/>
          <xsd:enumeration value="Guide"/>
          <xsd:enumeration value="Job Description"/>
          <xsd:enumeration value="Leaflet"/>
          <xsd:enumeration value="Letter"/>
          <xsd:enumeration value="Map"/>
          <xsd:enumeration value="Minutes"/>
          <xsd:enumeration value="Newsletter"/>
          <xsd:enumeration value="Policy and procedures"/>
          <xsd:enumeration value="Presentation"/>
          <xsd:enumeration value="Project Management"/>
          <xsd:enumeration value="Report"/>
          <xsd:enumeration value="Strategy"/>
          <xsd:enumeration value="Structure Chart"/>
          <xsd:enumeration value="Terms of Reference"/>
        </xsd:restriction>
      </xsd:simpleType>
    </xsd:element>
    <xsd:element name="DocumentAuthor" ma:index="6" ma:displayName="Document author" ma:list="UserInfo" ma:SharePointGroup="0" ma:internalName="DocumentAuthor" ma:readOnly="false" ma:showField="ImnNam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PublicationDate" ma:index="7" nillable="true" ma:displayName="Publication Date" ma:description="You can type a date in using the format dd/mm/yyyy" ma:format="DateOnly" ma:internalName="PublicationDate">
      <xsd:simpleType>
        <xsd:restriction base="dms:DateTime"/>
      </xsd:simpleType>
    </xsd:element>
    <xsd:element name="TaxKeywordTaxHTField" ma:index="9" nillable="true" ma:taxonomy="true" ma:internalName="TaxKeywordTaxHTField" ma:taxonomyFieldName="TaxKeyword" ma:displayName="Enterprise keywords" ma:fieldId="{23f27201-bee3-471e-b2e7-b64fd8b7ca38}" ma:taxonomyMulti="true" ma:sspId="27b0c2cc-47b2-4ab1-b223-1d481d824d5f" ma:termSetId="00000000-0000-0000-0000-000000000000" ma:anchorId="00000000-0000-0000-0000-000000000000" ma:open="true" ma:isKeyword="true">
      <xsd:complexType>
        <xsd:sequence>
          <xsd:element ref="pc:Terms" minOccurs="0" maxOccurs="1"/>
        </xsd:sequence>
      </xsd:complexType>
    </xsd:element>
    <xsd:element name="TaxCatchAll" ma:index="10" nillable="true" ma:displayName="Taxonomy Catch All Column" ma:description="" ma:hidden="true" ma:list="{7337732e-879e-4d18-ab09-d9fdd36d6367}" ma:internalName="TaxCatchAll" ma:showField="CatchAllData" ma:web="5a4763a0-f8b4-4352-b99e-949453f59c64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11" nillable="true" ma:displayName="Taxonomy Catch All Column1" ma:description="" ma:hidden="true" ma:list="{7337732e-879e-4d18-ab09-d9fdd36d6367}" ma:internalName="TaxCatchAllLabel" ma:readOnly="true" ma:showField="CatchAllDataLabel" ma:web="5a4763a0-f8b4-4352-b99e-949453f59c64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fd1c943533734c5a8b494b3b1c2fae76" ma:index="15" ma:taxonomy="true" ma:internalName="fd1c943533734c5a8b494b3b1c2fae76" ma:taxonomyFieldName="Team" ma:displayName="Team" ma:readOnly="false" ma:default="" ma:fieldId="{fd1c9435-3373-4c5a-8b49-4b3b1c2fae76}" ma:taxonomyMulti="true" ma:sspId="3c93435a-33c6-49d6-a58b-a435d3f5b903" ma:termSetId="98b4ef31-a258-4b19-bc3f-347750cdef48" ma:anchorId="00000000-0000-0000-0000-000000000000" ma:open="false" ma:isKeyword="false">
      <xsd:complexType>
        <xsd:sequence>
          <xsd:element ref="pc:Terms" minOccurs="0" maxOccurs="1"/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13" ma:displayName="Content Type"/>
        <xsd:element ref="dc:title" maxOccurs="1" ma:index="1" ma:displayName="Title"/>
        <xsd:element ref="dc:subject" minOccurs="0" maxOccurs="1"/>
        <xsd:element ref="dc:description" minOccurs="0" maxOccurs="1"/>
        <xsd:element name="keywords" minOccurs="0" maxOccurs="1" type="xsd:string" ma:displayName="Keywords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4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5AC75FE4-D982-4EBB-9240-6BC6A6D82B4D}">
  <ds:schemaRefs>
    <ds:schemaRef ds:uri="http://schemas.microsoft.com/office/2006/metadata/properties"/>
    <ds:schemaRef ds:uri="5a4763a0-f8b4-4352-b99e-949453f59c64"/>
    <ds:schemaRef ds:uri="http://schemas.microsoft.com/office/2006/documentManagement/types"/>
    <ds:schemaRef ds:uri="http://purl.org/dc/terms/"/>
    <ds:schemaRef ds:uri="http://schemas.openxmlformats.org/package/2006/metadata/core-properties"/>
    <ds:schemaRef ds:uri="http://purl.org/dc/elements/1.1/"/>
    <ds:schemaRef ds:uri="http://schemas.microsoft.com/office/infopath/2007/PartnerControls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6AEB6C02-E2CF-40DD-BBA3-109CD8F5267A}">
  <ds:schemaRefs>
    <ds:schemaRef ds:uri="http://schemas.microsoft.com/office/2006/metadata/longProperties"/>
  </ds:schemaRefs>
</ds:datastoreItem>
</file>

<file path=customXml/itemProps3.xml><?xml version="1.0" encoding="utf-8"?>
<ds:datastoreItem xmlns:ds="http://schemas.openxmlformats.org/officeDocument/2006/customXml" ds:itemID="{4BFB6751-27DE-4BC0-926C-5D7FC7F9B6D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5a4763a0-f8b4-4352-b99e-949453f59c6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4.xml><?xml version="1.0" encoding="utf-8"?>
<ds:datastoreItem xmlns:ds="http://schemas.openxmlformats.org/officeDocument/2006/customXml" ds:itemID="{297D4EB4-30B0-4338-BD69-C365BA0A74FB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7018</TotalTime>
  <Words>274</Words>
  <Application>Microsoft Office PowerPoint</Application>
  <PresentationFormat>On-screen Show (4:3)</PresentationFormat>
  <Paragraphs>73</Paragraphs>
  <Slides>8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Office Theme</vt:lpstr>
      <vt:lpstr>PowerPoint Presentation</vt:lpstr>
      <vt:lpstr>What is SMD Team?</vt:lpstr>
      <vt:lpstr>Why</vt:lpstr>
      <vt:lpstr>How ?</vt:lpstr>
      <vt:lpstr>How</vt:lpstr>
      <vt:lpstr>Approach</vt:lpstr>
      <vt:lpstr>Criteria </vt:lpstr>
      <vt:lpstr>Referrals/Contact Details</vt:lpstr>
    </vt:vector>
  </TitlesOfParts>
  <Company>Central London Community Healthcare NHS Trust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CLCH logo_Slide template</dc:title>
  <dc:creator>Tom Stevenson</dc:creator>
  <cp:lastModifiedBy>FORSYTHE, Moya (CENTRAL LONDON COMMUNITY HEALTHCARE NHS TRUST)</cp:lastModifiedBy>
  <cp:revision>150</cp:revision>
  <cp:lastPrinted>2015-08-06T13:35:15Z</cp:lastPrinted>
  <dcterms:created xsi:type="dcterms:W3CDTF">2015-08-10T16:06:43Z</dcterms:created>
  <dcterms:modified xsi:type="dcterms:W3CDTF">2023-05-11T13:17:28Z</dcterms:modified>
  <cp:contentStatus>Published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dlc_DocId">
    <vt:lpwstr>CLCHT-167-35</vt:lpwstr>
  </property>
  <property fmtid="{D5CDD505-2E9C-101B-9397-08002B2CF9AE}" pid="3" name="_dlc_DocIdItemGuid">
    <vt:lpwstr>7aab4d3b-97e8-41ac-8711-9d4641901be8</vt:lpwstr>
  </property>
  <property fmtid="{D5CDD505-2E9C-101B-9397-08002B2CF9AE}" pid="4" name="_dlc_DocIdUrl">
    <vt:lpwstr>http://srv-intranet/NonClinicalServices/Communications/_layouts/DocIdRedir.aspx?ID=CLCHT-167-35, CLCHT-167-35</vt:lpwstr>
  </property>
  <property fmtid="{D5CDD505-2E9C-101B-9397-08002B2CF9AE}" pid="5" name="ol_Department">
    <vt:lpwstr/>
  </property>
  <property fmtid="{D5CDD505-2E9C-101B-9397-08002B2CF9AE}" pid="6" name="ReportOwner">
    <vt:lpwstr>69</vt:lpwstr>
  </property>
  <property fmtid="{D5CDD505-2E9C-101B-9397-08002B2CF9AE}" pid="7" name="TaxKeyword">
    <vt:lpwstr/>
  </property>
  <property fmtid="{D5CDD505-2E9C-101B-9397-08002B2CF9AE}" pid="8" name="display_urn:schemas-microsoft-com:office:office#ReportOwner">
    <vt:lpwstr>Peter Sas</vt:lpwstr>
  </property>
  <property fmtid="{D5CDD505-2E9C-101B-9397-08002B2CF9AE}" pid="9" name="xd_Signature">
    <vt:lpwstr/>
  </property>
  <property fmtid="{D5CDD505-2E9C-101B-9397-08002B2CF9AE}" pid="10" name="Order">
    <vt:lpwstr>500.000000000000</vt:lpwstr>
  </property>
  <property fmtid="{D5CDD505-2E9C-101B-9397-08002B2CF9AE}" pid="11" name="TemplateUrl">
    <vt:lpwstr/>
  </property>
  <property fmtid="{D5CDD505-2E9C-101B-9397-08002B2CF9AE}" pid="12" name="xd_ProgID">
    <vt:lpwstr/>
  </property>
  <property fmtid="{D5CDD505-2E9C-101B-9397-08002B2CF9AE}" pid="13" name="ContentTypeId">
    <vt:lpwstr>0x010100F0797CA646BC364594023BD6F7CC82170800BB52849176776040A957C749640C2A80</vt:lpwstr>
  </property>
  <property fmtid="{D5CDD505-2E9C-101B-9397-08002B2CF9AE}" pid="14" name="Team">
    <vt:lpwstr>773;#Communications|25cbece1-240f-495b-87c7-d17d25dbede7</vt:lpwstr>
  </property>
</Properties>
</file>